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41"/>
  </p:notesMasterIdLst>
  <p:sldIdLst>
    <p:sldId id="256" r:id="rId5"/>
    <p:sldId id="262" r:id="rId6"/>
    <p:sldId id="257" r:id="rId7"/>
    <p:sldId id="258" r:id="rId8"/>
    <p:sldId id="259" r:id="rId9"/>
    <p:sldId id="286" r:id="rId10"/>
    <p:sldId id="270" r:id="rId11"/>
    <p:sldId id="260" r:id="rId12"/>
    <p:sldId id="261" r:id="rId13"/>
    <p:sldId id="263" r:id="rId14"/>
    <p:sldId id="264" r:id="rId15"/>
    <p:sldId id="265" r:id="rId16"/>
    <p:sldId id="268" r:id="rId17"/>
    <p:sldId id="269" r:id="rId18"/>
    <p:sldId id="272" r:id="rId19"/>
    <p:sldId id="271" r:id="rId20"/>
    <p:sldId id="266" r:id="rId21"/>
    <p:sldId id="267" r:id="rId22"/>
    <p:sldId id="273" r:id="rId23"/>
    <p:sldId id="281" r:id="rId24"/>
    <p:sldId id="274" r:id="rId25"/>
    <p:sldId id="298" r:id="rId26"/>
    <p:sldId id="294" r:id="rId27"/>
    <p:sldId id="276" r:id="rId28"/>
    <p:sldId id="282" r:id="rId29"/>
    <p:sldId id="283" r:id="rId30"/>
    <p:sldId id="287" r:id="rId31"/>
    <p:sldId id="289" r:id="rId32"/>
    <p:sldId id="290" r:id="rId33"/>
    <p:sldId id="291" r:id="rId34"/>
    <p:sldId id="297" r:id="rId35"/>
    <p:sldId id="292" r:id="rId36"/>
    <p:sldId id="293" r:id="rId37"/>
    <p:sldId id="285"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7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2F22B8-76FA-449E-A4E6-914A7B0F33D1}" v="4" dt="2025-05-29T22:51:32.2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266" autoAdjust="0"/>
  </p:normalViewPr>
  <p:slideViewPr>
    <p:cSldViewPr snapToGrid="0">
      <p:cViewPr varScale="1">
        <p:scale>
          <a:sx n="68" d="100"/>
          <a:sy n="68" d="100"/>
        </p:scale>
        <p:origin x="121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BCCC8-0CB4-4AE2-BBD5-DB5FF169E7AB}" type="datetimeFigureOut">
              <a:rPr lang="es-CO" smtClean="0"/>
              <a:t>27/06/2025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2D74D-2329-45AA-8C8E-A30E4EED47C6}" type="slidenum">
              <a:rPr lang="es-CO" smtClean="0"/>
              <a:t>‹Nº›</a:t>
            </a:fld>
            <a:endParaRPr lang="es-CO"/>
          </a:p>
        </p:txBody>
      </p:sp>
    </p:spTree>
    <p:extLst>
      <p:ext uri="{BB962C8B-B14F-4D97-AF65-F5344CB8AC3E}">
        <p14:creationId xmlns:p14="http://schemas.microsoft.com/office/powerpoint/2010/main" val="1592133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 Métricas clave:</a:t>
            </a:r>
          </a:p>
          <a:p>
            <a:pPr>
              <a:buFont typeface="Arial" panose="020B0604020202020204" pitchFamily="34" charset="0"/>
              <a:buChar char="•"/>
            </a:pPr>
            <a:r>
              <a:rPr lang="es-ES" b="1" dirty="0"/>
              <a:t>Precisión (</a:t>
            </a:r>
            <a:r>
              <a:rPr lang="es-ES" b="1" dirty="0" err="1"/>
              <a:t>precision</a:t>
            </a:r>
            <a:r>
              <a:rPr lang="es-ES" b="1" dirty="0"/>
              <a:t>)</a:t>
            </a:r>
            <a:r>
              <a:rPr lang="es-ES" dirty="0"/>
              <a:t>:</a:t>
            </a:r>
          </a:p>
          <a:p>
            <a:pPr marL="742950" lvl="1" indent="-285750">
              <a:buFont typeface="Arial" panose="020B0604020202020204" pitchFamily="34" charset="0"/>
              <a:buChar char="•"/>
            </a:pPr>
            <a:r>
              <a:rPr lang="es-ES" dirty="0"/>
              <a:t>Proporción de predicciones positivas que fueron correctas.</a:t>
            </a:r>
          </a:p>
          <a:p>
            <a:pPr marL="742950" lvl="1" indent="-285750">
              <a:buFont typeface="Arial" panose="020B0604020202020204" pitchFamily="34" charset="0"/>
              <a:buChar char="•"/>
            </a:pPr>
            <a:r>
              <a:rPr lang="es-ES" dirty="0"/>
              <a:t>Clase 1: 63 % de los puntos predichos como “presencia” realmente lo eran.</a:t>
            </a:r>
          </a:p>
          <a:p>
            <a:pPr marL="742950" lvl="1" indent="-285750">
              <a:buFont typeface="Arial" panose="020B0604020202020204" pitchFamily="34" charset="0"/>
              <a:buChar char="•"/>
            </a:pPr>
            <a:r>
              <a:rPr lang="es-ES" dirty="0"/>
              <a:t>Clase 0: 71 % de los predichos como “ausencia” realmente lo eran.</a:t>
            </a:r>
          </a:p>
          <a:p>
            <a:pPr>
              <a:buFont typeface="Arial" panose="020B0604020202020204" pitchFamily="34" charset="0"/>
              <a:buChar char="•"/>
            </a:pPr>
            <a:r>
              <a:rPr lang="es-ES" b="1" dirty="0" err="1"/>
              <a:t>Recall</a:t>
            </a:r>
            <a:r>
              <a:rPr lang="es-ES" b="1" dirty="0"/>
              <a:t> (sensibilidad)</a:t>
            </a:r>
            <a:r>
              <a:rPr lang="es-ES" dirty="0"/>
              <a:t>:</a:t>
            </a:r>
          </a:p>
          <a:p>
            <a:pPr marL="742950" lvl="1" indent="-285750">
              <a:buFont typeface="Arial" panose="020B0604020202020204" pitchFamily="34" charset="0"/>
              <a:buChar char="•"/>
            </a:pPr>
            <a:r>
              <a:rPr lang="es-ES" dirty="0"/>
              <a:t>Proporción de casos reales positivos correctamente identificados.</a:t>
            </a:r>
          </a:p>
          <a:p>
            <a:pPr marL="742950" lvl="1" indent="-285750">
              <a:buFont typeface="Arial" panose="020B0604020202020204" pitchFamily="34" charset="0"/>
              <a:buChar char="•"/>
            </a:pPr>
            <a:r>
              <a:rPr lang="es-ES" dirty="0"/>
              <a:t>Clase 1: el modelo solo detectó el 42 % de los verdaderos casos de presencia.</a:t>
            </a:r>
          </a:p>
          <a:p>
            <a:pPr marL="742950" lvl="1" indent="-285750">
              <a:buFont typeface="Arial" panose="020B0604020202020204" pitchFamily="34" charset="0"/>
              <a:buChar char="•"/>
            </a:pPr>
            <a:r>
              <a:rPr lang="es-ES" dirty="0"/>
              <a:t>Clase 0: muy buen </a:t>
            </a:r>
            <a:r>
              <a:rPr lang="es-ES" dirty="0" err="1"/>
              <a:t>recall</a:t>
            </a:r>
            <a:r>
              <a:rPr lang="es-ES" dirty="0"/>
              <a:t> (85 %), detectó bien las ausencias.</a:t>
            </a:r>
          </a:p>
          <a:p>
            <a:pPr>
              <a:buFont typeface="Arial" panose="020B0604020202020204" pitchFamily="34" charset="0"/>
              <a:buChar char="•"/>
            </a:pPr>
            <a:r>
              <a:rPr lang="es-ES" b="1" dirty="0"/>
              <a:t>F1-score</a:t>
            </a:r>
            <a:r>
              <a:rPr lang="es-ES" dirty="0"/>
              <a:t>:</a:t>
            </a:r>
          </a:p>
          <a:p>
            <a:pPr marL="742950" lvl="1" indent="-285750">
              <a:buFont typeface="Arial" panose="020B0604020202020204" pitchFamily="34" charset="0"/>
              <a:buChar char="•"/>
            </a:pPr>
            <a:r>
              <a:rPr lang="es-ES" dirty="0"/>
              <a:t>Media armónica entre precisión y </a:t>
            </a:r>
            <a:r>
              <a:rPr lang="es-ES" dirty="0" err="1"/>
              <a:t>recall</a:t>
            </a:r>
            <a:r>
              <a:rPr lang="es-ES" dirty="0"/>
              <a:t>. Indica equilibrio entre ambos.</a:t>
            </a:r>
          </a:p>
          <a:p>
            <a:pPr marL="742950" lvl="1" indent="-285750">
              <a:buFont typeface="Arial" panose="020B0604020202020204" pitchFamily="34" charset="0"/>
              <a:buChar char="•"/>
            </a:pPr>
            <a:r>
              <a:rPr lang="es-ES" dirty="0"/>
              <a:t>Clase 0: </a:t>
            </a:r>
            <a:r>
              <a:rPr lang="es-ES" b="1" dirty="0"/>
              <a:t>0.77</a:t>
            </a:r>
            <a:r>
              <a:rPr lang="es-ES" dirty="0"/>
              <a:t> → el modelo es más competente prediciendo la clase 0.</a:t>
            </a:r>
          </a:p>
          <a:p>
            <a:pPr marL="742950" lvl="1" indent="-285750">
              <a:buFont typeface="Arial" panose="020B0604020202020204" pitchFamily="34" charset="0"/>
              <a:buChar char="•"/>
            </a:pPr>
            <a:r>
              <a:rPr lang="es-ES" dirty="0"/>
              <a:t>Clase 1: </a:t>
            </a:r>
            <a:r>
              <a:rPr lang="es-ES" b="1" dirty="0"/>
              <a:t>0.51</a:t>
            </a:r>
            <a:r>
              <a:rPr lang="es-ES" dirty="0"/>
              <a:t> → desempeño bajo para la clase de interés (presencia de depósito).</a:t>
            </a:r>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14</a:t>
            </a:fld>
            <a:endParaRPr lang="es-CO"/>
          </a:p>
        </p:txBody>
      </p:sp>
    </p:spTree>
    <p:extLst>
      <p:ext uri="{BB962C8B-B14F-4D97-AF65-F5344CB8AC3E}">
        <p14:creationId xmlns:p14="http://schemas.microsoft.com/office/powerpoint/2010/main" val="106220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 Métricas de evaluación explicadas</a:t>
            </a:r>
          </a:p>
          <a:p>
            <a:r>
              <a:rPr lang="es-ES" b="1" dirty="0"/>
              <a:t>◾ AIC (Akaike </a:t>
            </a:r>
            <a:r>
              <a:rPr lang="es-ES" b="1" dirty="0" err="1"/>
              <a:t>Information</a:t>
            </a:r>
            <a:r>
              <a:rPr lang="es-ES" b="1" dirty="0"/>
              <a:t> </a:t>
            </a:r>
            <a:r>
              <a:rPr lang="es-ES" b="1" dirty="0" err="1"/>
              <a:t>Criterion</a:t>
            </a:r>
            <a:r>
              <a:rPr lang="es-ES" b="1" dirty="0"/>
              <a:t>)</a:t>
            </a:r>
          </a:p>
          <a:p>
            <a:pPr>
              <a:buFont typeface="Arial" panose="020B0604020202020204" pitchFamily="34" charset="0"/>
              <a:buChar char="•"/>
            </a:pPr>
            <a:r>
              <a:rPr lang="es-ES" dirty="0"/>
              <a:t>Mide qué tan bien se ajusta el modelo penalizando la complejidad.</a:t>
            </a:r>
          </a:p>
          <a:p>
            <a:pPr>
              <a:buFont typeface="Arial" panose="020B0604020202020204" pitchFamily="34" charset="0"/>
              <a:buChar char="•"/>
            </a:pPr>
            <a:r>
              <a:rPr lang="es-ES" b="1" dirty="0"/>
              <a:t>Menor AIC es mejor.</a:t>
            </a:r>
            <a:endParaRPr lang="es-ES" dirty="0"/>
          </a:p>
          <a:p>
            <a:pPr>
              <a:buFont typeface="Arial" panose="020B0604020202020204" pitchFamily="34" charset="0"/>
              <a:buChar char="•"/>
            </a:pPr>
            <a:r>
              <a:rPr lang="es-ES" dirty="0"/>
              <a:t>Útil para comparar modelos: uno con AIC más bajo es preferible (si todos se ajustan al mismo conjunto de datos).</a:t>
            </a:r>
          </a:p>
          <a:p>
            <a:r>
              <a:rPr lang="es-ES" b="1" dirty="0"/>
              <a:t>◾ Log-</a:t>
            </a:r>
            <a:r>
              <a:rPr lang="es-ES" b="1" dirty="0" err="1"/>
              <a:t>Likelihood</a:t>
            </a:r>
            <a:endParaRPr lang="es-ES" b="1" dirty="0"/>
          </a:p>
          <a:p>
            <a:pPr>
              <a:buFont typeface="Arial" panose="020B0604020202020204" pitchFamily="34" charset="0"/>
              <a:buChar char="•"/>
            </a:pPr>
            <a:r>
              <a:rPr lang="es-ES" dirty="0"/>
              <a:t>Mide la "verosimilitud" del modelo, es decir, qué tan probable es observar los datos dado el modelo.</a:t>
            </a:r>
          </a:p>
          <a:p>
            <a:pPr>
              <a:buFont typeface="Arial" panose="020B0604020202020204" pitchFamily="34" charset="0"/>
              <a:buChar char="•"/>
            </a:pPr>
            <a:r>
              <a:rPr lang="es-ES" b="1" dirty="0"/>
              <a:t>Más alto (menos negativo) es mejor</a:t>
            </a:r>
            <a:r>
              <a:rPr lang="es-ES" dirty="0"/>
              <a:t>.</a:t>
            </a:r>
          </a:p>
          <a:p>
            <a:pPr>
              <a:buFont typeface="Arial" panose="020B0604020202020204" pitchFamily="34" charset="0"/>
              <a:buChar char="•"/>
            </a:pPr>
            <a:r>
              <a:rPr lang="es-ES" dirty="0"/>
              <a:t>Se usa internamente para calcular AIC.</a:t>
            </a:r>
          </a:p>
          <a:p>
            <a:r>
              <a:rPr lang="es-ES" b="1" dirty="0"/>
              <a:t>◾ Coeficiente espacial (rho o lambda)</a:t>
            </a:r>
          </a:p>
          <a:p>
            <a:pPr>
              <a:buFont typeface="Arial" panose="020B0604020202020204" pitchFamily="34" charset="0"/>
              <a:buChar char="•"/>
            </a:pPr>
            <a:r>
              <a:rPr lang="es-ES" dirty="0"/>
              <a:t>Indica </a:t>
            </a:r>
            <a:r>
              <a:rPr lang="es-ES" b="1" dirty="0"/>
              <a:t>cuánto influye la variable dependiente en los vecinos</a:t>
            </a:r>
            <a:r>
              <a:rPr lang="es-ES" dirty="0"/>
              <a:t>.</a:t>
            </a:r>
          </a:p>
          <a:p>
            <a:pPr>
              <a:buFont typeface="Arial" panose="020B0604020202020204" pitchFamily="34" charset="0"/>
              <a:buChar char="•"/>
            </a:pPr>
            <a:r>
              <a:rPr lang="es-ES" dirty="0"/>
              <a:t>Si rho ≈ 0, no hay efecto espacial.</a:t>
            </a:r>
          </a:p>
          <a:p>
            <a:pPr>
              <a:buFont typeface="Arial" panose="020B0604020202020204" pitchFamily="34" charset="0"/>
              <a:buChar char="•"/>
            </a:pPr>
            <a:r>
              <a:rPr lang="es-ES" dirty="0"/>
              <a:t>Si rho es significativo y positivo, indica que la variable dependiente tiende a </a:t>
            </a:r>
            <a:r>
              <a:rPr lang="es-ES" b="1" dirty="0"/>
              <a:t>parecerse entre vecinos</a:t>
            </a:r>
            <a:r>
              <a:rPr lang="es-ES" dirty="0"/>
              <a:t>.</a:t>
            </a:r>
          </a:p>
          <a:p>
            <a:pPr>
              <a:buFont typeface="Arial" panose="020B0604020202020204" pitchFamily="34" charset="0"/>
              <a:buChar char="•"/>
            </a:pPr>
            <a:r>
              <a:rPr lang="es-ES" dirty="0"/>
              <a:t>En modelos:</a:t>
            </a:r>
          </a:p>
          <a:p>
            <a:pPr marL="742950" lvl="1" indent="-285750">
              <a:buFont typeface="Arial" panose="020B0604020202020204" pitchFamily="34" charset="0"/>
              <a:buChar char="•"/>
            </a:pPr>
            <a:r>
              <a:rPr lang="es-ES" b="1" dirty="0"/>
              <a:t>SAR (</a:t>
            </a:r>
            <a:r>
              <a:rPr lang="es-ES" b="1" dirty="0" err="1"/>
              <a:t>ML_Lag</a:t>
            </a:r>
            <a:r>
              <a:rPr lang="es-ES" b="1" dirty="0"/>
              <a:t>)</a:t>
            </a:r>
            <a:r>
              <a:rPr lang="es-ES" dirty="0"/>
              <a:t>: usa rho (dependencia en la variable dependiente vecina).</a:t>
            </a:r>
          </a:p>
          <a:p>
            <a:pPr marL="742950" lvl="1" indent="-285750">
              <a:buFont typeface="Arial" panose="020B0604020202020204" pitchFamily="34" charset="0"/>
              <a:buChar char="•"/>
            </a:pPr>
            <a:r>
              <a:rPr lang="es-ES" b="1" dirty="0"/>
              <a:t>CAR (</a:t>
            </a:r>
            <a:r>
              <a:rPr lang="es-ES" b="1" dirty="0" err="1"/>
              <a:t>ML_Error</a:t>
            </a:r>
            <a:r>
              <a:rPr lang="es-ES" b="1" dirty="0"/>
              <a:t>)</a:t>
            </a:r>
            <a:r>
              <a:rPr lang="es-ES" dirty="0"/>
              <a:t>: usa lambda (autocorrelación en el error/residuo).</a:t>
            </a:r>
          </a:p>
          <a:p>
            <a:r>
              <a:rPr lang="es-ES" b="1" dirty="0"/>
              <a:t>◾ </a:t>
            </a:r>
            <a:r>
              <a:rPr lang="es-ES" b="1" dirty="0" err="1"/>
              <a:t>Moran’s</a:t>
            </a:r>
            <a:r>
              <a:rPr lang="es-ES" b="1" dirty="0"/>
              <a:t> I sobre los residuos</a:t>
            </a:r>
          </a:p>
          <a:p>
            <a:pPr>
              <a:buFont typeface="Arial" panose="020B0604020202020204" pitchFamily="34" charset="0"/>
              <a:buChar char="•"/>
            </a:pPr>
            <a:r>
              <a:rPr lang="es-ES" dirty="0"/>
              <a:t>Mide </a:t>
            </a:r>
            <a:r>
              <a:rPr lang="es-ES" b="1" dirty="0"/>
              <a:t>autocorrelación espacial</a:t>
            </a:r>
            <a:r>
              <a:rPr lang="es-ES" dirty="0"/>
              <a:t> en los errores del modelo.</a:t>
            </a:r>
          </a:p>
          <a:p>
            <a:pPr>
              <a:buFont typeface="Arial" panose="020B0604020202020204" pitchFamily="34" charset="0"/>
              <a:buChar char="•"/>
            </a:pPr>
            <a:r>
              <a:rPr lang="es-ES" dirty="0"/>
              <a:t>Valores cercanos a 0 indican que </a:t>
            </a:r>
            <a:r>
              <a:rPr lang="es-ES" b="1" dirty="0"/>
              <a:t>no hay dependencia espacial no explicada</a:t>
            </a:r>
            <a:r>
              <a:rPr lang="es-ES" dirty="0"/>
              <a:t>, lo cual es ideal.</a:t>
            </a:r>
          </a:p>
          <a:p>
            <a:pPr>
              <a:buFont typeface="Arial" panose="020B0604020202020204" pitchFamily="34" charset="0"/>
              <a:buChar char="•"/>
            </a:pPr>
            <a:r>
              <a:rPr lang="es-ES" dirty="0"/>
              <a:t>Si el </a:t>
            </a:r>
            <a:r>
              <a:rPr lang="es-ES" b="1" dirty="0"/>
              <a:t>p-valor</a:t>
            </a:r>
            <a:r>
              <a:rPr lang="es-ES" dirty="0"/>
              <a:t> asociado es bajo (&lt;0.05), </a:t>
            </a:r>
            <a:r>
              <a:rPr lang="es-ES" b="1" dirty="0"/>
              <a:t>hay autocorrelación espacial</a:t>
            </a:r>
            <a:r>
              <a:rPr lang="es-ES" dirty="0"/>
              <a:t>, lo que </a:t>
            </a:r>
            <a:r>
              <a:rPr lang="es-ES" b="1" dirty="0"/>
              <a:t>viola supuestos de independencia del error</a:t>
            </a:r>
            <a:r>
              <a:rPr lang="es-ES" dirty="0"/>
              <a:t> y sugiere que el modelo puede estar mal especificado.</a:t>
            </a:r>
          </a:p>
          <a:p>
            <a:r>
              <a:rPr lang="es-ES" b="1" dirty="0"/>
              <a:t>◾ R² (Coeficiente de determinación)</a:t>
            </a:r>
          </a:p>
          <a:p>
            <a:pPr>
              <a:buFont typeface="Arial" panose="020B0604020202020204" pitchFamily="34" charset="0"/>
              <a:buChar char="•"/>
            </a:pPr>
            <a:r>
              <a:rPr lang="es-ES" dirty="0"/>
              <a:t>Mide qué proporción de la variabilidad de los datos es explicada por el modelo.</a:t>
            </a:r>
          </a:p>
          <a:p>
            <a:pPr>
              <a:buFont typeface="Arial" panose="020B0604020202020204" pitchFamily="34" charset="0"/>
              <a:buChar char="•"/>
            </a:pPr>
            <a:r>
              <a:rPr lang="es-ES" dirty="0"/>
              <a:t>Rango: 0 a 1. </a:t>
            </a:r>
            <a:r>
              <a:rPr lang="es-ES" b="1" dirty="0"/>
              <a:t>Más alto = mejor ajuste.</a:t>
            </a:r>
            <a:endParaRPr lang="es-ES" dirty="0"/>
          </a:p>
          <a:p>
            <a:pPr>
              <a:buFont typeface="Arial" panose="020B0604020202020204" pitchFamily="34" charset="0"/>
              <a:buChar char="•"/>
            </a:pPr>
            <a:r>
              <a:rPr lang="es-ES" dirty="0"/>
              <a:t>No se usa en modelos de clasificación binaria.</a:t>
            </a:r>
          </a:p>
          <a:p>
            <a:r>
              <a:rPr lang="es-ES" b="1" dirty="0"/>
              <a:t>◾ </a:t>
            </a:r>
            <a:r>
              <a:rPr lang="es-ES" b="1" dirty="0" err="1"/>
              <a:t>Accuracy</a:t>
            </a:r>
            <a:r>
              <a:rPr lang="es-ES" b="1" dirty="0"/>
              <a:t> (Precisión)</a:t>
            </a:r>
          </a:p>
          <a:p>
            <a:pPr>
              <a:buFont typeface="Arial" panose="020B0604020202020204" pitchFamily="34" charset="0"/>
              <a:buChar char="•"/>
            </a:pPr>
            <a:r>
              <a:rPr lang="es-ES" dirty="0"/>
              <a:t>Sólo en modelos de </a:t>
            </a:r>
            <a:r>
              <a:rPr lang="es-ES" b="1" dirty="0"/>
              <a:t>clasificación binaria</a:t>
            </a:r>
            <a:r>
              <a:rPr lang="es-ES" dirty="0"/>
              <a:t> (como regresión logística).</a:t>
            </a:r>
          </a:p>
          <a:p>
            <a:pPr>
              <a:buFont typeface="Arial" panose="020B0604020202020204" pitchFamily="34" charset="0"/>
              <a:buChar char="•"/>
            </a:pPr>
            <a:r>
              <a:rPr lang="es-ES" dirty="0"/>
              <a:t>Mide el porcentaje de veces que el modelo </a:t>
            </a:r>
            <a:r>
              <a:rPr lang="es-ES" b="1" dirty="0"/>
              <a:t>clasifica correctamente</a:t>
            </a:r>
            <a:r>
              <a:rPr lang="es-ES" dirty="0"/>
              <a:t>.</a:t>
            </a:r>
          </a:p>
          <a:p>
            <a:pPr>
              <a:buFont typeface="Arial" panose="020B0604020202020204" pitchFamily="34" charset="0"/>
              <a:buChar char="•"/>
            </a:pPr>
            <a:r>
              <a:rPr lang="es-ES" dirty="0"/>
              <a:t>No considera desequilibrios en las clases (por ejemplo, muchos ceros vs pocos unos).</a:t>
            </a:r>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32</a:t>
            </a:fld>
            <a:endParaRPr lang="es-CO"/>
          </a:p>
        </p:txBody>
      </p:sp>
    </p:spTree>
    <p:extLst>
      <p:ext uri="{BB962C8B-B14F-4D97-AF65-F5344CB8AC3E}">
        <p14:creationId xmlns:p14="http://schemas.microsoft.com/office/powerpoint/2010/main" val="256917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Modelo Autorregresivo Espacial</a:t>
            </a:r>
            <a:br>
              <a:rPr lang="es-CO" dirty="0"/>
            </a:br>
            <a:r>
              <a:rPr lang="es-ES" dirty="0"/>
              <a:t>Aquí WWW es la </a:t>
            </a:r>
            <a:r>
              <a:rPr lang="es-ES" b="1" dirty="0"/>
              <a:t>matriz de pesos espaciales</a:t>
            </a:r>
            <a:br>
              <a:rPr lang="es-ES" b="1" dirty="0"/>
            </a:br>
            <a:r>
              <a:rPr lang="es-ES" b="1" dirty="0"/>
              <a:t>contagio espacial</a:t>
            </a:r>
            <a:r>
              <a:rPr lang="es-ES" dirty="0"/>
              <a:t> en el fenómeno estudiado. </a:t>
            </a:r>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20</a:t>
            </a:fld>
            <a:endParaRPr lang="es-CO"/>
          </a:p>
        </p:txBody>
      </p:sp>
    </p:spTree>
    <p:extLst>
      <p:ext uri="{BB962C8B-B14F-4D97-AF65-F5344CB8AC3E}">
        <p14:creationId xmlns:p14="http://schemas.microsoft.com/office/powerpoint/2010/main" val="88984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 5. Distribución de residuos - modelo SAR</a:t>
            </a:r>
          </a:p>
          <a:p>
            <a:r>
              <a:rPr lang="es-ES" b="1" dirty="0"/>
              <a:t>Interpretación</a:t>
            </a:r>
            <a:r>
              <a:rPr lang="es-ES" dirty="0"/>
              <a:t>:</a:t>
            </a:r>
          </a:p>
          <a:p>
            <a:pPr>
              <a:buFont typeface="Arial" panose="020B0604020202020204" pitchFamily="34" charset="0"/>
              <a:buChar char="•"/>
            </a:pPr>
            <a:r>
              <a:rPr lang="es-ES" dirty="0"/>
              <a:t>A diferencia de los anteriores, este histograma </a:t>
            </a:r>
            <a:r>
              <a:rPr lang="es-ES" b="1" dirty="0"/>
              <a:t>sí parece más normal</a:t>
            </a:r>
            <a:r>
              <a:rPr lang="es-ES" dirty="0"/>
              <a:t>, aunque algo asimétrico hacia la derecha.</a:t>
            </a:r>
          </a:p>
          <a:p>
            <a:pPr>
              <a:buFont typeface="Arial" panose="020B0604020202020204" pitchFamily="34" charset="0"/>
              <a:buChar char="•"/>
            </a:pPr>
            <a:r>
              <a:rPr lang="es-ES" b="1" dirty="0"/>
              <a:t>Mejor que OLS y CAR</a:t>
            </a:r>
            <a:r>
              <a:rPr lang="es-ES" dirty="0"/>
              <a:t>, lo cual sugiere que el modelo SAR captura mejor la variabilidad espacial.</a:t>
            </a:r>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21</a:t>
            </a:fld>
            <a:endParaRPr lang="es-CO"/>
          </a:p>
        </p:txBody>
      </p:sp>
    </p:spTree>
    <p:extLst>
      <p:ext uri="{BB962C8B-B14F-4D97-AF65-F5344CB8AC3E}">
        <p14:creationId xmlns:p14="http://schemas.microsoft.com/office/powerpoint/2010/main" val="359494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Interpretación general</a:t>
            </a:r>
          </a:p>
          <a:p>
            <a:pPr>
              <a:buFont typeface="+mj-lt"/>
              <a:buAutoNum type="arabicPeriod"/>
            </a:pPr>
            <a:r>
              <a:rPr lang="es-ES" b="1" dirty="0"/>
              <a:t>Alta concentración en I (azul) y III (naranja):</a:t>
            </a:r>
            <a:endParaRPr lang="es-ES" dirty="0"/>
          </a:p>
          <a:p>
            <a:pPr marL="742950" lvl="1" indent="-285750">
              <a:buFont typeface="+mj-lt"/>
              <a:buAutoNum type="arabicPeriod"/>
            </a:pPr>
            <a:r>
              <a:rPr lang="es-ES" dirty="0"/>
              <a:t>Indica </a:t>
            </a:r>
            <a:r>
              <a:rPr lang="es-ES" b="1" dirty="0"/>
              <a:t>agrupamientos espaciales de residuos similares</a:t>
            </a:r>
            <a:r>
              <a:rPr lang="es-ES" dirty="0"/>
              <a:t>, lo que sugiere </a:t>
            </a:r>
            <a:r>
              <a:rPr lang="es-ES" b="1" dirty="0"/>
              <a:t>autocorrelación positiva local</a:t>
            </a:r>
            <a:r>
              <a:rPr lang="es-ES" dirty="0"/>
              <a:t>.</a:t>
            </a:r>
          </a:p>
          <a:p>
            <a:pPr marL="742950" lvl="1" indent="-285750">
              <a:buFont typeface="+mj-lt"/>
              <a:buAutoNum type="arabicPeriod"/>
            </a:pPr>
            <a:r>
              <a:rPr lang="es-ES" dirty="0"/>
              <a:t>Esto puede señalar zonas donde el modelo subestima o sobreestima de manera sistemática.</a:t>
            </a:r>
          </a:p>
          <a:p>
            <a:pPr>
              <a:buFont typeface="+mj-lt"/>
              <a:buAutoNum type="arabicPeriod"/>
            </a:pPr>
            <a:r>
              <a:rPr lang="es-ES" b="1" dirty="0"/>
              <a:t>Presencia de II (verde) y IV (rojo):</a:t>
            </a:r>
            <a:endParaRPr lang="es-ES" dirty="0"/>
          </a:p>
          <a:p>
            <a:pPr marL="742950" lvl="1" indent="-285750">
              <a:buFont typeface="+mj-lt"/>
              <a:buAutoNum type="arabicPeriod"/>
            </a:pPr>
            <a:r>
              <a:rPr lang="es-ES" dirty="0"/>
              <a:t>Señalan </a:t>
            </a:r>
            <a:r>
              <a:rPr lang="es-ES" b="1" dirty="0"/>
              <a:t>discontinuidades espaciales</a:t>
            </a:r>
            <a:r>
              <a:rPr lang="es-ES" dirty="0"/>
              <a:t> o </a:t>
            </a:r>
            <a:r>
              <a:rPr lang="es-ES" b="1" dirty="0"/>
              <a:t>posibles </a:t>
            </a:r>
            <a:r>
              <a:rPr lang="es-ES" b="1" dirty="0" err="1"/>
              <a:t>outliers</a:t>
            </a:r>
            <a:r>
              <a:rPr lang="es-ES" b="1" dirty="0"/>
              <a:t> espaciales</a:t>
            </a:r>
            <a:r>
              <a:rPr lang="es-ES" dirty="0"/>
              <a:t>, donde el comportamiento del residuo no se parece al de sus vecinos.</a:t>
            </a:r>
          </a:p>
          <a:p>
            <a:pPr>
              <a:buFont typeface="+mj-lt"/>
              <a:buAutoNum type="arabicPeriod"/>
            </a:pPr>
            <a:r>
              <a:rPr lang="es-ES" b="1" dirty="0"/>
              <a:t>Buena distribución simétrica:</a:t>
            </a:r>
            <a:endParaRPr lang="es-ES" dirty="0"/>
          </a:p>
          <a:p>
            <a:pPr marL="742950" lvl="1" indent="-285750">
              <a:buFont typeface="+mj-lt"/>
              <a:buAutoNum type="arabicPeriod"/>
            </a:pPr>
            <a:r>
              <a:rPr lang="es-ES" dirty="0"/>
              <a:t>Aunque hay cierta autocorrelación local, no hay un sesgo extremo. El modelo SAR ha corregido parte de la dependencia espacial, pero no completamente.</a:t>
            </a:r>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22</a:t>
            </a:fld>
            <a:endParaRPr lang="es-CO"/>
          </a:p>
        </p:txBody>
      </p:sp>
    </p:spTree>
    <p:extLst>
      <p:ext uri="{BB962C8B-B14F-4D97-AF65-F5344CB8AC3E}">
        <p14:creationId xmlns:p14="http://schemas.microsoft.com/office/powerpoint/2010/main" val="284851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Char char="•"/>
            </a:pPr>
            <a:r>
              <a:rPr lang="es-ES" dirty="0"/>
              <a:t>También se ve una </a:t>
            </a:r>
            <a:r>
              <a:rPr lang="es-ES" b="1" dirty="0" err="1"/>
              <a:t>bimodalidad</a:t>
            </a:r>
            <a:r>
              <a:rPr lang="es-ES" dirty="0"/>
              <a:t>, pero menos marcada que en CAR.</a:t>
            </a:r>
          </a:p>
          <a:p>
            <a:pPr>
              <a:buFont typeface="Arial" panose="020B0604020202020204" pitchFamily="34" charset="0"/>
              <a:buChar char="•"/>
            </a:pPr>
            <a:r>
              <a:rPr lang="es-ES" dirty="0"/>
              <a:t>Aún así, </a:t>
            </a:r>
            <a:r>
              <a:rPr lang="es-ES" b="1" dirty="0"/>
              <a:t>los residuos no son normales</a:t>
            </a:r>
            <a:r>
              <a:rPr lang="es-ES" dirty="0"/>
              <a:t>, lo cual puede invalidar ciertos test estadísticos.</a:t>
            </a:r>
          </a:p>
          <a:p>
            <a:pPr>
              <a:buFont typeface="Arial" panose="020B0604020202020204" pitchFamily="34" charset="0"/>
              <a:buChar char="•"/>
            </a:pPr>
            <a:r>
              <a:rPr lang="es-ES" b="1" dirty="0"/>
              <a:t>OLS no modela bien la estructura espacial</a:t>
            </a:r>
            <a:r>
              <a:rPr lang="es-ES" dirty="0"/>
              <a:t>, por eso se observan patrones no aleatorios.</a:t>
            </a:r>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23</a:t>
            </a:fld>
            <a:endParaRPr lang="es-CO"/>
          </a:p>
        </p:txBody>
      </p:sp>
    </p:spTree>
    <p:extLst>
      <p:ext uri="{BB962C8B-B14F-4D97-AF65-F5344CB8AC3E}">
        <p14:creationId xmlns:p14="http://schemas.microsoft.com/office/powerpoint/2010/main" val="10261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modelos CAR se utilizan sobre todo cuando el interés es modelar </a:t>
            </a:r>
            <a:r>
              <a:rPr lang="es-ES" b="1" dirty="0"/>
              <a:t>efectos espaciales residuales o aleatorios</a:t>
            </a:r>
            <a:br>
              <a:rPr lang="es-ES" b="1" dirty="0"/>
            </a:br>
            <a:r>
              <a:rPr lang="es-ES" dirty="0"/>
              <a:t>Si </a:t>
            </a:r>
            <a:r>
              <a:rPr lang="es-ES" b="1" dirty="0"/>
              <a:t>λ &gt; 0</a:t>
            </a:r>
            <a:r>
              <a:rPr lang="es-ES" dirty="0"/>
              <a:t>, hay autocorrelación espacial </a:t>
            </a:r>
            <a:r>
              <a:rPr lang="es-ES" b="1" dirty="0"/>
              <a:t>positiva</a:t>
            </a:r>
            <a:r>
              <a:rPr lang="es-ES" dirty="0"/>
              <a:t>: los errores similares se agrupan espacialmente (zonas con sobreestimaciones o subestimaciones tienden a agruparse).</a:t>
            </a:r>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25</a:t>
            </a:fld>
            <a:endParaRPr lang="es-CO"/>
          </a:p>
        </p:txBody>
      </p:sp>
    </p:spTree>
    <p:extLst>
      <p:ext uri="{BB962C8B-B14F-4D97-AF65-F5344CB8AC3E}">
        <p14:creationId xmlns:p14="http://schemas.microsoft.com/office/powerpoint/2010/main" val="2800742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Conclusión</a:t>
            </a:r>
            <a:r>
              <a:rPr lang="es-ES" dirty="0"/>
              <a:t>: el modelo CAR no captura completamente la variabilidad espacial, o los datos podrían tener subgrupos ocultos.</a:t>
            </a:r>
            <a:endParaRPr lang="es-CO" dirty="0"/>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26</a:t>
            </a:fld>
            <a:endParaRPr lang="es-CO"/>
          </a:p>
        </p:txBody>
      </p:sp>
    </p:spTree>
    <p:extLst>
      <p:ext uri="{BB962C8B-B14F-4D97-AF65-F5344CB8AC3E}">
        <p14:creationId xmlns:p14="http://schemas.microsoft.com/office/powerpoint/2010/main" val="247698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None/>
            </a:pPr>
            <a:r>
              <a:rPr lang="es-CO" dirty="0"/>
              <a:t>Mínimos Cuadrados Ordinarios </a:t>
            </a:r>
          </a:p>
          <a:p>
            <a:pPr>
              <a:buFont typeface="Arial" panose="020B0604020202020204" pitchFamily="34" charset="0"/>
              <a:buNone/>
            </a:pPr>
            <a:r>
              <a:rPr lang="es-CO" dirty="0"/>
              <a:t>Sirve para no existe </a:t>
            </a:r>
            <a:r>
              <a:rPr lang="es-CO" b="1" dirty="0"/>
              <a:t>dependencia espacial</a:t>
            </a:r>
            <a:r>
              <a:rPr lang="es-CO" dirty="0"/>
              <a:t> significativa. </a:t>
            </a:r>
            <a:br>
              <a:rPr lang="es-ES" dirty="0"/>
            </a:br>
            <a:r>
              <a:rPr lang="es-ES" dirty="0"/>
              <a:t>También se ve una </a:t>
            </a:r>
            <a:r>
              <a:rPr lang="es-ES" b="1" dirty="0" err="1"/>
              <a:t>bimodalidad</a:t>
            </a:r>
            <a:r>
              <a:rPr lang="es-ES" dirty="0"/>
              <a:t>, pero menos marcada que en CAR.</a:t>
            </a:r>
          </a:p>
          <a:p>
            <a:pPr>
              <a:buFont typeface="Arial" panose="020B0604020202020204" pitchFamily="34" charset="0"/>
              <a:buChar char="•"/>
            </a:pPr>
            <a:r>
              <a:rPr lang="es-ES" dirty="0"/>
              <a:t>Aún así, </a:t>
            </a:r>
            <a:r>
              <a:rPr lang="es-ES" b="1" dirty="0"/>
              <a:t>los residuos no son normales</a:t>
            </a:r>
            <a:r>
              <a:rPr lang="es-ES" dirty="0"/>
              <a:t>, lo cual puede invalidar ciertos test estadísticos.</a:t>
            </a:r>
          </a:p>
          <a:p>
            <a:pPr>
              <a:buFont typeface="Arial" panose="020B0604020202020204" pitchFamily="34" charset="0"/>
              <a:buChar char="•"/>
            </a:pPr>
            <a:r>
              <a:rPr lang="es-ES" b="1" dirty="0"/>
              <a:t>OLS no modela bien la estructura espacial</a:t>
            </a:r>
            <a:r>
              <a:rPr lang="es-ES" dirty="0"/>
              <a:t>, por eso se observan patrones no aleatorios.</a:t>
            </a:r>
          </a:p>
          <a:p>
            <a:pPr>
              <a:buFont typeface="Arial" panose="020B0604020202020204" pitchFamily="34" charset="0"/>
              <a:buChar char="•"/>
            </a:pPr>
            <a:endParaRPr lang="es-ES" dirty="0"/>
          </a:p>
          <a:p>
            <a:r>
              <a:rPr lang="es-ES" dirty="0"/>
              <a:t>Modelo Normalidad </a:t>
            </a:r>
            <a:r>
              <a:rPr lang="es-ES" dirty="0" err="1"/>
              <a:t>Bimodalidad</a:t>
            </a:r>
            <a:r>
              <a:rPr lang="es-ES" dirty="0"/>
              <a:t> Patrones en residuos              Nota </a:t>
            </a:r>
          </a:p>
          <a:p>
            <a:r>
              <a:rPr lang="es-ES" b="1" dirty="0"/>
              <a:t>OLS</a:t>
            </a:r>
            <a:r>
              <a:rPr lang="es-ES" dirty="0"/>
              <a:t>             ❌            Moderada       Sí                            No modela dependencia espacial </a:t>
            </a:r>
          </a:p>
          <a:p>
            <a:r>
              <a:rPr lang="es-ES" b="1" dirty="0"/>
              <a:t>CAR</a:t>
            </a:r>
            <a:r>
              <a:rPr lang="es-ES" dirty="0"/>
              <a:t>            ❌                 Alta               Sí                           Modelo espacial, pero aún deficiente </a:t>
            </a:r>
          </a:p>
          <a:p>
            <a:r>
              <a:rPr lang="es-ES" b="1" dirty="0"/>
              <a:t>SAR</a:t>
            </a:r>
            <a:r>
              <a:rPr lang="es-ES" dirty="0"/>
              <a:t>            ⭘ (mejor)     Baja      Sí, pero patrón estructurado       Mejor que los anteriores </a:t>
            </a:r>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28</a:t>
            </a:fld>
            <a:endParaRPr lang="es-CO"/>
          </a:p>
        </p:txBody>
      </p:sp>
    </p:spTree>
    <p:extLst>
      <p:ext uri="{BB962C8B-B14F-4D97-AF65-F5344CB8AC3E}">
        <p14:creationId xmlns:p14="http://schemas.microsoft.com/office/powerpoint/2010/main" val="402054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1. </a:t>
            </a:r>
            <a:r>
              <a:rPr lang="es-ES" b="1" dirty="0" err="1"/>
              <a:t>Coef</a:t>
            </a:r>
            <a:r>
              <a:rPr lang="es-ES" b="1" dirty="0"/>
              <a:t>. local: Z (Profundidad del Moho)</a:t>
            </a:r>
          </a:p>
          <a:p>
            <a:pPr>
              <a:buFont typeface="Arial" panose="020B0604020202020204" pitchFamily="34" charset="0"/>
              <a:buChar char="•"/>
            </a:pPr>
            <a:r>
              <a:rPr lang="es-ES" b="1" dirty="0"/>
              <a:t>Rojo (coeficiente positivo)</a:t>
            </a:r>
            <a:r>
              <a:rPr lang="es-ES" dirty="0"/>
              <a:t>: En estas zonas, </a:t>
            </a:r>
            <a:r>
              <a:rPr lang="es-ES" b="1" dirty="0"/>
              <a:t>mayor profundidad del Moho aumenta la probabilidad de presencia</a:t>
            </a:r>
            <a:r>
              <a:rPr lang="es-ES" dirty="0"/>
              <a:t> del fenómeno que estás modelando (ej. depósitos).</a:t>
            </a:r>
          </a:p>
          <a:p>
            <a:pPr>
              <a:buFont typeface="Arial" panose="020B0604020202020204" pitchFamily="34" charset="0"/>
              <a:buChar char="•"/>
            </a:pPr>
            <a:r>
              <a:rPr lang="es-ES" b="1" dirty="0"/>
              <a:t>Azul (coeficiente negativo)</a:t>
            </a:r>
            <a:r>
              <a:rPr lang="es-ES" dirty="0"/>
              <a:t>: Aquí, </a:t>
            </a:r>
            <a:r>
              <a:rPr lang="es-ES" b="1" dirty="0"/>
              <a:t>mayor profundidad reduce la probabilidad</a:t>
            </a:r>
            <a:r>
              <a:rPr lang="es-ES" dirty="0"/>
              <a:t>.</a:t>
            </a:r>
          </a:p>
          <a:p>
            <a:pPr>
              <a:buFont typeface="Arial" panose="020B0604020202020204" pitchFamily="34" charset="0"/>
              <a:buChar char="•"/>
            </a:pPr>
            <a:r>
              <a:rPr lang="es-ES" b="1" dirty="0"/>
              <a:t>Gris (cercano a 0)</a:t>
            </a:r>
            <a:r>
              <a:rPr lang="es-ES" dirty="0"/>
              <a:t>: El efecto es </a:t>
            </a:r>
            <a:r>
              <a:rPr lang="es-ES" b="1" dirty="0"/>
              <a:t>neutral o insignificante</a:t>
            </a:r>
            <a:r>
              <a:rPr lang="es-ES" dirty="0"/>
              <a:t>.</a:t>
            </a:r>
          </a:p>
          <a:p>
            <a:r>
              <a:rPr lang="es-ES" dirty="0"/>
              <a:t>👉 Se observa un patrón espacial diferenciado en el centro-occidente, donde Z tiene un efecto positivo en algunos lugares y negativo en otros, lo que sugiere un rol </a:t>
            </a:r>
            <a:r>
              <a:rPr lang="es-ES" b="1" dirty="0"/>
              <a:t>localizado</a:t>
            </a:r>
            <a:r>
              <a:rPr lang="es-ES" dirty="0"/>
              <a:t>.</a:t>
            </a:r>
          </a:p>
          <a:p>
            <a:r>
              <a:rPr lang="es-ES" b="1" dirty="0"/>
              <a:t>🗺️ 2. </a:t>
            </a:r>
            <a:r>
              <a:rPr lang="es-ES" b="1" dirty="0" err="1"/>
              <a:t>Coef</a:t>
            </a:r>
            <a:r>
              <a:rPr lang="es-ES" b="1" dirty="0"/>
              <a:t>. local: azufre</a:t>
            </a:r>
          </a:p>
          <a:p>
            <a:pPr>
              <a:buFont typeface="Arial" panose="020B0604020202020204" pitchFamily="34" charset="0"/>
              <a:buChar char="•"/>
            </a:pPr>
            <a:r>
              <a:rPr lang="es-ES" b="1" dirty="0"/>
              <a:t>Rojo</a:t>
            </a:r>
            <a:r>
              <a:rPr lang="es-ES" dirty="0"/>
              <a:t>: Alta concentración de azufre está </a:t>
            </a:r>
            <a:r>
              <a:rPr lang="es-ES" b="1" dirty="0"/>
              <a:t>positivamente asociada</a:t>
            </a:r>
            <a:r>
              <a:rPr lang="es-ES" dirty="0"/>
              <a:t> con la presencia.</a:t>
            </a:r>
          </a:p>
          <a:p>
            <a:pPr>
              <a:buFont typeface="Arial" panose="020B0604020202020204" pitchFamily="34" charset="0"/>
              <a:buChar char="•"/>
            </a:pPr>
            <a:r>
              <a:rPr lang="es-ES" b="1" dirty="0"/>
              <a:t>Azul</a:t>
            </a:r>
            <a:r>
              <a:rPr lang="es-ES" dirty="0"/>
              <a:t>: Alta concentración de azufre está </a:t>
            </a:r>
            <a:r>
              <a:rPr lang="es-ES" b="1" dirty="0"/>
              <a:t>negativamente asociada</a:t>
            </a:r>
            <a:r>
              <a:rPr lang="es-ES" dirty="0"/>
              <a:t>.</a:t>
            </a:r>
          </a:p>
          <a:p>
            <a:pPr>
              <a:buFont typeface="Arial" panose="020B0604020202020204" pitchFamily="34" charset="0"/>
              <a:buChar char="•"/>
            </a:pPr>
            <a:r>
              <a:rPr lang="es-ES" dirty="0"/>
              <a:t>El patrón muestra zonas </a:t>
            </a:r>
            <a:r>
              <a:rPr lang="es-ES" b="1" dirty="0"/>
              <a:t>muy contrastadas</a:t>
            </a:r>
            <a:r>
              <a:rPr lang="es-ES" dirty="0"/>
              <a:t>, especialmente en el occidente (positiva) y nororiente (negativa).</a:t>
            </a:r>
          </a:p>
          <a:p>
            <a:r>
              <a:rPr lang="es-ES" dirty="0"/>
              <a:t>👉 Esto sugiere que el </a:t>
            </a:r>
            <a:r>
              <a:rPr lang="es-ES" b="1" dirty="0"/>
              <a:t>azufre es un indicador geológico importante</a:t>
            </a:r>
            <a:r>
              <a:rPr lang="es-ES" dirty="0"/>
              <a:t>, pero su efecto depende </a:t>
            </a:r>
            <a:r>
              <a:rPr lang="es-ES" b="1" dirty="0"/>
              <a:t>fuertemente del contexto geológico local</a:t>
            </a:r>
            <a:r>
              <a:rPr lang="es-ES" dirty="0"/>
              <a:t>.</a:t>
            </a:r>
          </a:p>
          <a:p>
            <a:r>
              <a:rPr lang="es-ES" b="1" dirty="0"/>
              <a:t>🗺️ 3. </a:t>
            </a:r>
            <a:r>
              <a:rPr lang="es-ES" b="1" dirty="0" err="1"/>
              <a:t>Coef</a:t>
            </a:r>
            <a:r>
              <a:rPr lang="es-ES" b="1" dirty="0"/>
              <a:t>. local: edad (Edad de las rocas)</a:t>
            </a:r>
          </a:p>
          <a:p>
            <a:pPr>
              <a:buFont typeface="Arial" panose="020B0604020202020204" pitchFamily="34" charset="0"/>
              <a:buChar char="•"/>
            </a:pPr>
            <a:r>
              <a:rPr lang="es-ES" b="1" dirty="0"/>
              <a:t>Rojo</a:t>
            </a:r>
            <a:r>
              <a:rPr lang="es-ES" dirty="0"/>
              <a:t>: A mayor edad de las rocas, </a:t>
            </a:r>
            <a:r>
              <a:rPr lang="es-ES" b="1" dirty="0"/>
              <a:t>mayor probabilidad</a:t>
            </a:r>
            <a:r>
              <a:rPr lang="es-ES" dirty="0"/>
              <a:t> de presencia.</a:t>
            </a:r>
          </a:p>
          <a:p>
            <a:pPr>
              <a:buFont typeface="Arial" panose="020B0604020202020204" pitchFamily="34" charset="0"/>
              <a:buChar char="•"/>
            </a:pPr>
            <a:r>
              <a:rPr lang="es-ES" b="1" dirty="0"/>
              <a:t>Azul</a:t>
            </a:r>
            <a:r>
              <a:rPr lang="es-ES" dirty="0"/>
              <a:t>: A mayor edad, </a:t>
            </a:r>
            <a:r>
              <a:rPr lang="es-ES" b="1" dirty="0"/>
              <a:t>menor probabilidad</a:t>
            </a:r>
            <a:r>
              <a:rPr lang="es-ES" dirty="0"/>
              <a:t>.</a:t>
            </a:r>
          </a:p>
          <a:p>
            <a:pPr>
              <a:buFont typeface="Arial" panose="020B0604020202020204" pitchFamily="34" charset="0"/>
              <a:buChar char="•"/>
            </a:pPr>
            <a:r>
              <a:rPr lang="es-ES" dirty="0"/>
              <a:t>En gran parte del país, el efecto es </a:t>
            </a:r>
            <a:r>
              <a:rPr lang="es-ES" b="1" dirty="0"/>
              <a:t>positivo y débil</a:t>
            </a:r>
            <a:r>
              <a:rPr lang="es-ES" dirty="0"/>
              <a:t>; pero hay zonas donde es fuertemente </a:t>
            </a:r>
            <a:r>
              <a:rPr lang="es-ES" b="1" dirty="0"/>
              <a:t>negativo o positivo</a:t>
            </a:r>
            <a:r>
              <a:rPr lang="es-ES" dirty="0"/>
              <a:t>, como en el centro-occidente.</a:t>
            </a:r>
          </a:p>
          <a:p>
            <a:r>
              <a:rPr lang="es-ES" dirty="0"/>
              <a:t>👉 La edad de las rocas podría estar actuando como un </a:t>
            </a:r>
            <a:r>
              <a:rPr lang="es-ES" b="1" dirty="0"/>
              <a:t>proxy de procesos geológicos</a:t>
            </a:r>
            <a:r>
              <a:rPr lang="es-ES" dirty="0"/>
              <a:t>, pero con comportamientos </a:t>
            </a:r>
            <a:r>
              <a:rPr lang="es-ES" b="1" dirty="0"/>
              <a:t>espacialmente diferenciados</a:t>
            </a:r>
            <a:r>
              <a:rPr lang="es-ES" dirty="0"/>
              <a:t>.</a:t>
            </a:r>
          </a:p>
          <a:p>
            <a:r>
              <a:rPr lang="es-ES" b="1" dirty="0"/>
              <a:t>🗺️ 4. </a:t>
            </a:r>
            <a:r>
              <a:rPr lang="es-ES" b="1" dirty="0" err="1"/>
              <a:t>Coef</a:t>
            </a:r>
            <a:r>
              <a:rPr lang="es-ES" b="1" dirty="0"/>
              <a:t>. local: </a:t>
            </a:r>
            <a:r>
              <a:rPr lang="es-ES" b="1" dirty="0" err="1"/>
              <a:t>grad</a:t>
            </a:r>
            <a:r>
              <a:rPr lang="es-ES" b="1" dirty="0"/>
              <a:t> (Gradiente geotérmico)</a:t>
            </a:r>
          </a:p>
          <a:p>
            <a:pPr>
              <a:buFont typeface="Arial" panose="020B0604020202020204" pitchFamily="34" charset="0"/>
              <a:buChar char="•"/>
            </a:pPr>
            <a:r>
              <a:rPr lang="es-ES" b="1" dirty="0"/>
              <a:t>Rojo</a:t>
            </a:r>
            <a:r>
              <a:rPr lang="es-ES" dirty="0"/>
              <a:t>: Aumento del gradiente → mayor probabilidad.</a:t>
            </a:r>
          </a:p>
          <a:p>
            <a:pPr>
              <a:buFont typeface="Arial" panose="020B0604020202020204" pitchFamily="34" charset="0"/>
              <a:buChar char="•"/>
            </a:pPr>
            <a:r>
              <a:rPr lang="es-ES" b="1" dirty="0"/>
              <a:t>Azul</a:t>
            </a:r>
            <a:r>
              <a:rPr lang="es-ES" dirty="0"/>
              <a:t>: Aumento del gradiente → menor probabilidad.</a:t>
            </a:r>
          </a:p>
          <a:p>
            <a:pPr>
              <a:buFont typeface="Arial" panose="020B0604020202020204" pitchFamily="34" charset="0"/>
              <a:buChar char="•"/>
            </a:pPr>
            <a:r>
              <a:rPr lang="es-ES" dirty="0"/>
              <a:t>Se ve claramente un </a:t>
            </a:r>
            <a:r>
              <a:rPr lang="es-ES" b="1" dirty="0"/>
              <a:t>efecto negativo amplio</a:t>
            </a:r>
            <a:r>
              <a:rPr lang="es-ES" dirty="0"/>
              <a:t>, con pocas regiones donde tiene efecto positivo.</a:t>
            </a:r>
          </a:p>
          <a:p>
            <a:r>
              <a:rPr lang="es-ES" dirty="0"/>
              <a:t>👉 Esto sugiere que en la mayoría del país, </a:t>
            </a:r>
            <a:r>
              <a:rPr lang="es-ES" b="1" dirty="0"/>
              <a:t>altos gradientes no favorecen</a:t>
            </a:r>
            <a:r>
              <a:rPr lang="es-ES" dirty="0"/>
              <a:t> la presencia del fenómeno modelado. Pueden ser </a:t>
            </a:r>
            <a:r>
              <a:rPr lang="es-ES" b="1" dirty="0"/>
              <a:t>zonas de calor superficial no relacionadas con mineralización profunda</a:t>
            </a:r>
            <a:r>
              <a:rPr lang="es-ES" dirty="0"/>
              <a:t>.</a:t>
            </a:r>
          </a:p>
          <a:p>
            <a:endParaRPr lang="es-CO" dirty="0"/>
          </a:p>
        </p:txBody>
      </p:sp>
      <p:sp>
        <p:nvSpPr>
          <p:cNvPr id="4" name="Marcador de número de diapositiva 3"/>
          <p:cNvSpPr>
            <a:spLocks noGrp="1"/>
          </p:cNvSpPr>
          <p:nvPr>
            <p:ph type="sldNum" sz="quarter" idx="5"/>
          </p:nvPr>
        </p:nvSpPr>
        <p:spPr/>
        <p:txBody>
          <a:bodyPr/>
          <a:lstStyle/>
          <a:p>
            <a:fld id="{03F2D74D-2329-45AA-8C8E-A30E4EED47C6}" type="slidenum">
              <a:rPr lang="es-CO" smtClean="0"/>
              <a:t>30</a:t>
            </a:fld>
            <a:endParaRPr lang="es-CO"/>
          </a:p>
        </p:txBody>
      </p:sp>
    </p:spTree>
    <p:extLst>
      <p:ext uri="{BB962C8B-B14F-4D97-AF65-F5344CB8AC3E}">
        <p14:creationId xmlns:p14="http://schemas.microsoft.com/office/powerpoint/2010/main" val="265833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C319494-4846-4652-9352-F8CB4A0CE8FC}" type="datetimeFigureOut">
              <a:rPr lang="es-CO" smtClean="0"/>
              <a:t>27/06/2025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BD4BF25-1FEA-4B56-8344-AD6904BF59ED}"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70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C319494-4846-4652-9352-F8CB4A0CE8FC}" type="datetimeFigureOut">
              <a:rPr lang="es-CO" smtClean="0"/>
              <a:t>27/06/2025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2990122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C319494-4846-4652-9352-F8CB4A0CE8FC}" type="datetimeFigureOut">
              <a:rPr lang="es-CO" smtClean="0"/>
              <a:t>27/06/2025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383423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C319494-4846-4652-9352-F8CB4A0CE8FC}" type="datetimeFigureOut">
              <a:rPr lang="es-CO" smtClean="0"/>
              <a:t>27/06/2025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178114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C319494-4846-4652-9352-F8CB4A0CE8FC}" type="datetimeFigureOut">
              <a:rPr lang="es-CO" smtClean="0"/>
              <a:t>27/06/2025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BD4BF25-1FEA-4B56-8344-AD6904BF59ED}"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220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C319494-4846-4652-9352-F8CB4A0CE8FC}" type="datetimeFigureOut">
              <a:rPr lang="es-CO" smtClean="0"/>
              <a:t>27/06/2025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115885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C319494-4846-4652-9352-F8CB4A0CE8FC}" type="datetimeFigureOut">
              <a:rPr lang="es-CO" smtClean="0"/>
              <a:t>27/06/2025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218684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C319494-4846-4652-9352-F8CB4A0CE8FC}" type="datetimeFigureOut">
              <a:rPr lang="es-CO" smtClean="0"/>
              <a:t>27/06/2025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74408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319494-4846-4652-9352-F8CB4A0CE8FC}" type="datetimeFigureOut">
              <a:rPr lang="es-CO" smtClean="0"/>
              <a:t>27/06/2025</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400935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C319494-4846-4652-9352-F8CB4A0CE8FC}" type="datetimeFigureOut">
              <a:rPr lang="es-CO" smtClean="0"/>
              <a:t>27/06/2025</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BD4BF25-1FEA-4B56-8344-AD6904BF59ED}" type="slidenum">
              <a:rPr lang="es-CO" smtClean="0"/>
              <a:t>‹Nº›</a:t>
            </a:fld>
            <a:endParaRPr lang="es-CO"/>
          </a:p>
        </p:txBody>
      </p:sp>
    </p:spTree>
    <p:extLst>
      <p:ext uri="{BB962C8B-B14F-4D97-AF65-F5344CB8AC3E}">
        <p14:creationId xmlns:p14="http://schemas.microsoft.com/office/powerpoint/2010/main" val="173703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C319494-4846-4652-9352-F8CB4A0CE8FC}" type="datetimeFigureOut">
              <a:rPr lang="es-CO" smtClean="0"/>
              <a:t>27/06/2025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BD4BF25-1FEA-4B56-8344-AD6904BF59ED}" type="slidenum">
              <a:rPr lang="es-CO" smtClean="0"/>
              <a:t>‹Nº›</a:t>
            </a:fld>
            <a:endParaRPr lang="es-CO"/>
          </a:p>
        </p:txBody>
      </p:sp>
    </p:spTree>
    <p:extLst>
      <p:ext uri="{BB962C8B-B14F-4D97-AF65-F5344CB8AC3E}">
        <p14:creationId xmlns:p14="http://schemas.microsoft.com/office/powerpoint/2010/main" val="262051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C319494-4846-4652-9352-F8CB4A0CE8FC}" type="datetimeFigureOut">
              <a:rPr lang="es-CO" smtClean="0"/>
              <a:t>27/06/2025</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BD4BF25-1FEA-4B56-8344-AD6904BF59ED}" type="slidenum">
              <a:rPr lang="es-CO" smtClean="0"/>
              <a:t>‹Nº›</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9975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2.sgc.gov.co/sgc/mapas/Documents/Mapa%20Metalogenico%202020/DepositosGeneralizados_2020.km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gupubs.onlinelibrary.wiley.com/doi/10.1002/2017JB014688" TargetMode="External"/><Relationship Id="rId2" Type="http://schemas.openxmlformats.org/officeDocument/2006/relationships/hyperlink" Target="https://www2.sgc.gov.co/sgc/mapas/Paginas/AtlasGeoquimico.aspx" TargetMode="External"/><Relationship Id="rId1" Type="http://schemas.openxmlformats.org/officeDocument/2006/relationships/slideLayout" Target="../slideLayouts/slideLayout2.xml"/><Relationship Id="rId6" Type="http://schemas.openxmlformats.org/officeDocument/2006/relationships/hyperlink" Target="https://www2.sgc.gov.co/MGC/Paginas/pev33ch03.aspx" TargetMode="External"/><Relationship Id="rId5" Type="http://schemas.openxmlformats.org/officeDocument/2006/relationships/hyperlink" Target="https://datos.icde.gov.co/search?collection=Dataset&amp;layout=grid&amp;tags=geociencias%2520b%25C3%25A1sicas" TargetMode="External"/><Relationship Id="rId4" Type="http://schemas.openxmlformats.org/officeDocument/2006/relationships/hyperlink" Target="https://datos.sgc.gov.co/datasets/e5988c0200f6405681d6571d92468e92_0/explor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8554F-B5C7-4670-B05E-9249A18F4CBC}"/>
              </a:ext>
            </a:extLst>
          </p:cNvPr>
          <p:cNvSpPr>
            <a:spLocks noGrp="1"/>
          </p:cNvSpPr>
          <p:nvPr>
            <p:ph type="ctrTitle"/>
          </p:nvPr>
        </p:nvSpPr>
        <p:spPr>
          <a:xfrm>
            <a:off x="433136" y="1942621"/>
            <a:ext cx="11863137" cy="2387600"/>
          </a:xfrm>
        </p:spPr>
        <p:txBody>
          <a:bodyPr>
            <a:normAutofit fontScale="90000"/>
          </a:bodyPr>
          <a:lstStyle/>
          <a:p>
            <a:r>
              <a:rPr lang="es-ES" dirty="0"/>
              <a:t>Estudio de la distribución espacial de depósitos Ígneo/Metamórficos en Colombia  </a:t>
            </a:r>
            <a:endParaRPr lang="es-CO" dirty="0"/>
          </a:p>
        </p:txBody>
      </p:sp>
      <p:sp>
        <p:nvSpPr>
          <p:cNvPr id="3" name="Subtítulo 2">
            <a:extLst>
              <a:ext uri="{FF2B5EF4-FFF2-40B4-BE49-F238E27FC236}">
                <a16:creationId xmlns:a16="http://schemas.microsoft.com/office/drawing/2014/main" id="{8D66E3D2-EEE9-45A3-AB3C-F3EA167E8576}"/>
              </a:ext>
            </a:extLst>
          </p:cNvPr>
          <p:cNvSpPr>
            <a:spLocks noGrp="1"/>
          </p:cNvSpPr>
          <p:nvPr>
            <p:ph type="subTitle" idx="1"/>
          </p:nvPr>
        </p:nvSpPr>
        <p:spPr>
          <a:xfrm>
            <a:off x="132789" y="4602558"/>
            <a:ext cx="9144000" cy="1655762"/>
          </a:xfrm>
        </p:spPr>
        <p:txBody>
          <a:bodyPr>
            <a:normAutofit lnSpcReduction="10000"/>
          </a:bodyPr>
          <a:lstStyle/>
          <a:p>
            <a:pPr algn="l"/>
            <a:endParaRPr lang="es-ES" dirty="0"/>
          </a:p>
          <a:p>
            <a:pPr algn="l"/>
            <a:endParaRPr lang="es-ES" dirty="0"/>
          </a:p>
          <a:p>
            <a:pPr algn="l"/>
            <a:r>
              <a:rPr lang="es-ES" dirty="0"/>
              <a:t>Presentación avance #2</a:t>
            </a:r>
            <a:br>
              <a:rPr lang="es-ES" dirty="0"/>
            </a:br>
            <a:r>
              <a:rPr lang="es-ES" dirty="0"/>
              <a:t>Geol. Santiago Cruz Alvarado</a:t>
            </a:r>
            <a:endParaRPr lang="es-CO" dirty="0"/>
          </a:p>
        </p:txBody>
      </p:sp>
    </p:spTree>
    <p:extLst>
      <p:ext uri="{BB962C8B-B14F-4D97-AF65-F5344CB8AC3E}">
        <p14:creationId xmlns:p14="http://schemas.microsoft.com/office/powerpoint/2010/main" val="3428569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4918AE-B79E-4F8F-8737-89A42AA65FE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CE349729-AECA-4B97-A251-156C52B353A5}"/>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2B399DD0-2DD4-418C-B5C2-5300F3A610DB}"/>
              </a:ext>
            </a:extLst>
          </p:cNvPr>
          <p:cNvPicPr>
            <a:picLocks noChangeAspect="1"/>
          </p:cNvPicPr>
          <p:nvPr/>
        </p:nvPicPr>
        <p:blipFill>
          <a:blip r:embed="rId2"/>
          <a:stretch>
            <a:fillRect/>
          </a:stretch>
        </p:blipFill>
        <p:spPr>
          <a:xfrm>
            <a:off x="5791200" y="104775"/>
            <a:ext cx="6400800" cy="6648450"/>
          </a:xfrm>
          <a:prstGeom prst="rect">
            <a:avLst/>
          </a:prstGeom>
        </p:spPr>
      </p:pic>
      <p:pic>
        <p:nvPicPr>
          <p:cNvPr id="9" name="Imagen 8">
            <a:extLst>
              <a:ext uri="{FF2B5EF4-FFF2-40B4-BE49-F238E27FC236}">
                <a16:creationId xmlns:a16="http://schemas.microsoft.com/office/drawing/2014/main" id="{0CA85EBD-8986-46E7-884D-EE8C601BFFC8}"/>
              </a:ext>
            </a:extLst>
          </p:cNvPr>
          <p:cNvPicPr>
            <a:picLocks noChangeAspect="1"/>
          </p:cNvPicPr>
          <p:nvPr/>
        </p:nvPicPr>
        <p:blipFill>
          <a:blip r:embed="rId3"/>
          <a:stretch>
            <a:fillRect/>
          </a:stretch>
        </p:blipFill>
        <p:spPr>
          <a:xfrm>
            <a:off x="295965" y="3038193"/>
            <a:ext cx="5288450" cy="2082448"/>
          </a:xfrm>
          <a:prstGeom prst="rect">
            <a:avLst/>
          </a:prstGeom>
        </p:spPr>
      </p:pic>
    </p:spTree>
    <p:extLst>
      <p:ext uri="{BB962C8B-B14F-4D97-AF65-F5344CB8AC3E}">
        <p14:creationId xmlns:p14="http://schemas.microsoft.com/office/powerpoint/2010/main" val="39056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348303-1D3C-4FA8-A6FE-A26375DA4C6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A1FBF16-C417-417E-AAD9-3AFAF6E2CB29}"/>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CE1C942D-0FB1-4560-94C9-9AFD9B7929C5}"/>
              </a:ext>
            </a:extLst>
          </p:cNvPr>
          <p:cNvPicPr>
            <a:picLocks noChangeAspect="1"/>
          </p:cNvPicPr>
          <p:nvPr/>
        </p:nvPicPr>
        <p:blipFill rotWithShape="1">
          <a:blip r:embed="rId2"/>
          <a:srcRect l="59186"/>
          <a:stretch/>
        </p:blipFill>
        <p:spPr>
          <a:xfrm>
            <a:off x="9218" y="2764781"/>
            <a:ext cx="6651808" cy="2165879"/>
          </a:xfrm>
          <a:prstGeom prst="rect">
            <a:avLst/>
          </a:prstGeom>
        </p:spPr>
      </p:pic>
      <p:pic>
        <p:nvPicPr>
          <p:cNvPr id="8" name="Imagen 7">
            <a:extLst>
              <a:ext uri="{FF2B5EF4-FFF2-40B4-BE49-F238E27FC236}">
                <a16:creationId xmlns:a16="http://schemas.microsoft.com/office/drawing/2014/main" id="{3C5FDCDC-F336-4723-96DF-7D58869FF1F9}"/>
              </a:ext>
            </a:extLst>
          </p:cNvPr>
          <p:cNvPicPr>
            <a:picLocks noChangeAspect="1"/>
          </p:cNvPicPr>
          <p:nvPr/>
        </p:nvPicPr>
        <p:blipFill>
          <a:blip r:embed="rId3"/>
          <a:stretch>
            <a:fillRect/>
          </a:stretch>
        </p:blipFill>
        <p:spPr>
          <a:xfrm>
            <a:off x="6759490" y="0"/>
            <a:ext cx="5432510" cy="6858000"/>
          </a:xfrm>
          <a:prstGeom prst="rect">
            <a:avLst/>
          </a:prstGeom>
        </p:spPr>
      </p:pic>
    </p:spTree>
    <p:extLst>
      <p:ext uri="{BB962C8B-B14F-4D97-AF65-F5344CB8AC3E}">
        <p14:creationId xmlns:p14="http://schemas.microsoft.com/office/powerpoint/2010/main" val="4164858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613A9AD-4454-4F7C-9DF4-FEF7F445E7F9}"/>
              </a:ext>
            </a:extLst>
          </p:cNvPr>
          <p:cNvSpPr>
            <a:spLocks noGrp="1"/>
          </p:cNvSpPr>
          <p:nvPr>
            <p:ph type="title"/>
          </p:nvPr>
        </p:nvSpPr>
        <p:spPr/>
        <p:txBody>
          <a:bodyPr/>
          <a:lstStyle/>
          <a:p>
            <a:endParaRPr lang="es-CO"/>
          </a:p>
        </p:txBody>
      </p:sp>
      <p:pic>
        <p:nvPicPr>
          <p:cNvPr id="7" name="Imagen 6">
            <a:extLst>
              <a:ext uri="{FF2B5EF4-FFF2-40B4-BE49-F238E27FC236}">
                <a16:creationId xmlns:a16="http://schemas.microsoft.com/office/drawing/2014/main" id="{FB57044D-B694-4BE3-A79F-5A6C10EA23E6}"/>
              </a:ext>
            </a:extLst>
          </p:cNvPr>
          <p:cNvPicPr>
            <a:picLocks noChangeAspect="1"/>
          </p:cNvPicPr>
          <p:nvPr/>
        </p:nvPicPr>
        <p:blipFill rotWithShape="1">
          <a:blip r:embed="rId2"/>
          <a:srcRect l="66544"/>
          <a:stretch/>
        </p:blipFill>
        <p:spPr>
          <a:xfrm>
            <a:off x="93881" y="2492395"/>
            <a:ext cx="6096000" cy="2327578"/>
          </a:xfrm>
          <a:prstGeom prst="rect">
            <a:avLst/>
          </a:prstGeom>
        </p:spPr>
      </p:pic>
      <p:pic>
        <p:nvPicPr>
          <p:cNvPr id="9" name="Imagen 8">
            <a:extLst>
              <a:ext uri="{FF2B5EF4-FFF2-40B4-BE49-F238E27FC236}">
                <a16:creationId xmlns:a16="http://schemas.microsoft.com/office/drawing/2014/main" id="{6CB6C2C2-D373-4373-9C93-45F838633660}"/>
              </a:ext>
            </a:extLst>
          </p:cNvPr>
          <p:cNvPicPr>
            <a:picLocks noChangeAspect="1"/>
          </p:cNvPicPr>
          <p:nvPr/>
        </p:nvPicPr>
        <p:blipFill>
          <a:blip r:embed="rId3"/>
          <a:stretch>
            <a:fillRect/>
          </a:stretch>
        </p:blipFill>
        <p:spPr>
          <a:xfrm>
            <a:off x="6458224" y="0"/>
            <a:ext cx="5639895" cy="6858000"/>
          </a:xfrm>
          <a:prstGeom prst="rect">
            <a:avLst/>
          </a:prstGeom>
        </p:spPr>
      </p:pic>
    </p:spTree>
    <p:extLst>
      <p:ext uri="{BB962C8B-B14F-4D97-AF65-F5344CB8AC3E}">
        <p14:creationId xmlns:p14="http://schemas.microsoft.com/office/powerpoint/2010/main" val="4014012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8A5AA-BF76-4501-AAA7-1F60480A2FB1}"/>
              </a:ext>
            </a:extLst>
          </p:cNvPr>
          <p:cNvSpPr>
            <a:spLocks noGrp="1"/>
          </p:cNvSpPr>
          <p:nvPr>
            <p:ph type="title"/>
          </p:nvPr>
        </p:nvSpPr>
        <p:spPr/>
        <p:txBody>
          <a:bodyPr/>
          <a:lstStyle/>
          <a:p>
            <a:endParaRPr lang="es-CO"/>
          </a:p>
        </p:txBody>
      </p:sp>
      <p:sp>
        <p:nvSpPr>
          <p:cNvPr id="4" name="Marcador de contenido 3">
            <a:extLst>
              <a:ext uri="{FF2B5EF4-FFF2-40B4-BE49-F238E27FC236}">
                <a16:creationId xmlns:a16="http://schemas.microsoft.com/office/drawing/2014/main" id="{7EFF0F4E-1174-4AF7-A5FC-20EFA4C9AD77}"/>
              </a:ext>
            </a:extLst>
          </p:cNvPr>
          <p:cNvSpPr>
            <a:spLocks noGrp="1"/>
          </p:cNvSpPr>
          <p:nvPr>
            <p:ph idx="1"/>
          </p:nvPr>
        </p:nvSpPr>
        <p:spPr/>
        <p:txBody>
          <a:bodyPr/>
          <a:lstStyle/>
          <a:p>
            <a:endParaRPr lang="es-CO"/>
          </a:p>
        </p:txBody>
      </p:sp>
      <p:pic>
        <p:nvPicPr>
          <p:cNvPr id="7" name="Imagen 6">
            <a:extLst>
              <a:ext uri="{FF2B5EF4-FFF2-40B4-BE49-F238E27FC236}">
                <a16:creationId xmlns:a16="http://schemas.microsoft.com/office/drawing/2014/main" id="{ADF421FF-DF89-4281-A7FD-8E917156C5BE}"/>
              </a:ext>
            </a:extLst>
          </p:cNvPr>
          <p:cNvPicPr>
            <a:picLocks noChangeAspect="1"/>
          </p:cNvPicPr>
          <p:nvPr/>
        </p:nvPicPr>
        <p:blipFill rotWithShape="1">
          <a:blip r:embed="rId2"/>
          <a:srcRect l="66257"/>
          <a:stretch/>
        </p:blipFill>
        <p:spPr>
          <a:xfrm>
            <a:off x="170158" y="2987250"/>
            <a:ext cx="5254249" cy="1643476"/>
          </a:xfrm>
          <a:prstGeom prst="rect">
            <a:avLst/>
          </a:prstGeom>
        </p:spPr>
      </p:pic>
      <p:pic>
        <p:nvPicPr>
          <p:cNvPr id="9" name="Imagen 8">
            <a:extLst>
              <a:ext uri="{FF2B5EF4-FFF2-40B4-BE49-F238E27FC236}">
                <a16:creationId xmlns:a16="http://schemas.microsoft.com/office/drawing/2014/main" id="{B40CDCA3-5328-45A0-8895-2F81B5FBF830}"/>
              </a:ext>
            </a:extLst>
          </p:cNvPr>
          <p:cNvPicPr>
            <a:picLocks noChangeAspect="1"/>
          </p:cNvPicPr>
          <p:nvPr/>
        </p:nvPicPr>
        <p:blipFill>
          <a:blip r:embed="rId3"/>
          <a:stretch>
            <a:fillRect/>
          </a:stretch>
        </p:blipFill>
        <p:spPr>
          <a:xfrm>
            <a:off x="5734050" y="123825"/>
            <a:ext cx="6457950" cy="6734175"/>
          </a:xfrm>
          <a:prstGeom prst="rect">
            <a:avLst/>
          </a:prstGeom>
        </p:spPr>
      </p:pic>
    </p:spTree>
    <p:extLst>
      <p:ext uri="{BB962C8B-B14F-4D97-AF65-F5344CB8AC3E}">
        <p14:creationId xmlns:p14="http://schemas.microsoft.com/office/powerpoint/2010/main" val="4208094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79F92A-3289-4AFD-BBED-3DDAE609578C}"/>
              </a:ext>
            </a:extLst>
          </p:cNvPr>
          <p:cNvSpPr>
            <a:spLocks noGrp="1"/>
          </p:cNvSpPr>
          <p:nvPr>
            <p:ph type="title"/>
          </p:nvPr>
        </p:nvSpPr>
        <p:spPr/>
        <p:txBody>
          <a:bodyPr/>
          <a:lstStyle/>
          <a:p>
            <a:r>
              <a:rPr lang="es-ES" dirty="0"/>
              <a:t>Regresión Logística - Normalización</a:t>
            </a:r>
            <a:endParaRPr lang="es-CO" dirty="0"/>
          </a:p>
        </p:txBody>
      </p:sp>
      <p:pic>
        <p:nvPicPr>
          <p:cNvPr id="6" name="Imagen 5">
            <a:extLst>
              <a:ext uri="{FF2B5EF4-FFF2-40B4-BE49-F238E27FC236}">
                <a16:creationId xmlns:a16="http://schemas.microsoft.com/office/drawing/2014/main" id="{6B588081-65C2-4342-A67B-A95BE38E9D1B}"/>
              </a:ext>
            </a:extLst>
          </p:cNvPr>
          <p:cNvPicPr>
            <a:picLocks noChangeAspect="1"/>
          </p:cNvPicPr>
          <p:nvPr/>
        </p:nvPicPr>
        <p:blipFill>
          <a:blip r:embed="rId3"/>
          <a:stretch>
            <a:fillRect/>
          </a:stretch>
        </p:blipFill>
        <p:spPr>
          <a:xfrm>
            <a:off x="196369" y="1870317"/>
            <a:ext cx="5899631" cy="4251513"/>
          </a:xfrm>
          <a:prstGeom prst="rect">
            <a:avLst/>
          </a:prstGeom>
        </p:spPr>
      </p:pic>
      <p:pic>
        <p:nvPicPr>
          <p:cNvPr id="10" name="Imagen 9">
            <a:extLst>
              <a:ext uri="{FF2B5EF4-FFF2-40B4-BE49-F238E27FC236}">
                <a16:creationId xmlns:a16="http://schemas.microsoft.com/office/drawing/2014/main" id="{6C69EF04-630D-41FA-AAC6-C242CCCA5977}"/>
              </a:ext>
            </a:extLst>
          </p:cNvPr>
          <p:cNvPicPr>
            <a:picLocks noChangeAspect="1"/>
          </p:cNvPicPr>
          <p:nvPr/>
        </p:nvPicPr>
        <p:blipFill>
          <a:blip r:embed="rId4"/>
          <a:stretch>
            <a:fillRect/>
          </a:stretch>
        </p:blipFill>
        <p:spPr>
          <a:xfrm>
            <a:off x="6312919" y="1870317"/>
            <a:ext cx="5682712" cy="4272039"/>
          </a:xfrm>
          <a:prstGeom prst="rect">
            <a:avLst/>
          </a:prstGeom>
        </p:spPr>
      </p:pic>
    </p:spTree>
    <p:extLst>
      <p:ext uri="{BB962C8B-B14F-4D97-AF65-F5344CB8AC3E}">
        <p14:creationId xmlns:p14="http://schemas.microsoft.com/office/powerpoint/2010/main" val="218936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4B8403-9147-4F5E-9AEF-3D3D7D0A4D19}"/>
              </a:ext>
            </a:extLst>
          </p:cNvPr>
          <p:cNvPicPr>
            <a:picLocks noChangeAspect="1"/>
          </p:cNvPicPr>
          <p:nvPr/>
        </p:nvPicPr>
        <p:blipFill>
          <a:blip r:embed="rId2"/>
          <a:stretch>
            <a:fillRect/>
          </a:stretch>
        </p:blipFill>
        <p:spPr>
          <a:xfrm>
            <a:off x="0" y="770729"/>
            <a:ext cx="12192000" cy="5316541"/>
          </a:xfrm>
          <a:prstGeom prst="rect">
            <a:avLst/>
          </a:prstGeom>
        </p:spPr>
      </p:pic>
    </p:spTree>
    <p:extLst>
      <p:ext uri="{BB962C8B-B14F-4D97-AF65-F5344CB8AC3E}">
        <p14:creationId xmlns:p14="http://schemas.microsoft.com/office/powerpoint/2010/main" val="388198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A2581E0-3557-4EF1-A2F0-7A87800E45B9}"/>
              </a:ext>
            </a:extLst>
          </p:cNvPr>
          <p:cNvPicPr>
            <a:picLocks noChangeAspect="1"/>
          </p:cNvPicPr>
          <p:nvPr/>
        </p:nvPicPr>
        <p:blipFill>
          <a:blip r:embed="rId2"/>
          <a:stretch>
            <a:fillRect/>
          </a:stretch>
        </p:blipFill>
        <p:spPr>
          <a:xfrm>
            <a:off x="427334" y="1796996"/>
            <a:ext cx="5147568" cy="3844386"/>
          </a:xfrm>
          <a:prstGeom prst="rect">
            <a:avLst/>
          </a:prstGeom>
        </p:spPr>
      </p:pic>
      <p:pic>
        <p:nvPicPr>
          <p:cNvPr id="13" name="Imagen 12">
            <a:extLst>
              <a:ext uri="{FF2B5EF4-FFF2-40B4-BE49-F238E27FC236}">
                <a16:creationId xmlns:a16="http://schemas.microsoft.com/office/drawing/2014/main" id="{31DA29A8-DB3B-4D1A-9754-A2E0404867DC}"/>
              </a:ext>
            </a:extLst>
          </p:cNvPr>
          <p:cNvPicPr>
            <a:picLocks noChangeAspect="1"/>
          </p:cNvPicPr>
          <p:nvPr/>
        </p:nvPicPr>
        <p:blipFill>
          <a:blip r:embed="rId3"/>
          <a:stretch>
            <a:fillRect/>
          </a:stretch>
        </p:blipFill>
        <p:spPr>
          <a:xfrm>
            <a:off x="5841431" y="1882237"/>
            <a:ext cx="5923235" cy="3673905"/>
          </a:xfrm>
          <a:prstGeom prst="rect">
            <a:avLst/>
          </a:prstGeom>
        </p:spPr>
      </p:pic>
    </p:spTree>
    <p:extLst>
      <p:ext uri="{BB962C8B-B14F-4D97-AF65-F5344CB8AC3E}">
        <p14:creationId xmlns:p14="http://schemas.microsoft.com/office/powerpoint/2010/main" val="152533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954144E-26DF-400E-A435-BEF70FB4B15A}"/>
              </a:ext>
            </a:extLst>
          </p:cNvPr>
          <p:cNvPicPr>
            <a:picLocks noChangeAspect="1"/>
          </p:cNvPicPr>
          <p:nvPr/>
        </p:nvPicPr>
        <p:blipFill>
          <a:blip r:embed="rId2"/>
          <a:stretch>
            <a:fillRect/>
          </a:stretch>
        </p:blipFill>
        <p:spPr>
          <a:xfrm>
            <a:off x="1103141" y="0"/>
            <a:ext cx="10295681" cy="6858000"/>
          </a:xfrm>
          <a:prstGeom prst="rect">
            <a:avLst/>
          </a:prstGeom>
        </p:spPr>
      </p:pic>
    </p:spTree>
    <p:extLst>
      <p:ext uri="{BB962C8B-B14F-4D97-AF65-F5344CB8AC3E}">
        <p14:creationId xmlns:p14="http://schemas.microsoft.com/office/powerpoint/2010/main" val="4095129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9FCF1-A85A-47FB-BB9E-58FD0908E805}"/>
              </a:ext>
            </a:extLst>
          </p:cNvPr>
          <p:cNvPicPr>
            <a:picLocks noChangeAspect="1"/>
          </p:cNvPicPr>
          <p:nvPr/>
        </p:nvPicPr>
        <p:blipFill>
          <a:blip r:embed="rId2"/>
          <a:stretch>
            <a:fillRect/>
          </a:stretch>
        </p:blipFill>
        <p:spPr>
          <a:xfrm>
            <a:off x="935138" y="0"/>
            <a:ext cx="10321724" cy="6858000"/>
          </a:xfrm>
          <a:prstGeom prst="rect">
            <a:avLst/>
          </a:prstGeom>
        </p:spPr>
      </p:pic>
    </p:spTree>
    <p:extLst>
      <p:ext uri="{BB962C8B-B14F-4D97-AF65-F5344CB8AC3E}">
        <p14:creationId xmlns:p14="http://schemas.microsoft.com/office/powerpoint/2010/main" val="384566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852379E-A7E0-4CDF-8067-793C26E490CC}"/>
              </a:ext>
            </a:extLst>
          </p:cNvPr>
          <p:cNvPicPr>
            <a:picLocks noChangeAspect="1"/>
          </p:cNvPicPr>
          <p:nvPr/>
        </p:nvPicPr>
        <p:blipFill>
          <a:blip r:embed="rId2"/>
          <a:stretch>
            <a:fillRect/>
          </a:stretch>
        </p:blipFill>
        <p:spPr>
          <a:xfrm>
            <a:off x="1977736" y="0"/>
            <a:ext cx="8236527" cy="6858000"/>
          </a:xfrm>
          <a:prstGeom prst="rect">
            <a:avLst/>
          </a:prstGeom>
        </p:spPr>
      </p:pic>
    </p:spTree>
    <p:extLst>
      <p:ext uri="{BB962C8B-B14F-4D97-AF65-F5344CB8AC3E}">
        <p14:creationId xmlns:p14="http://schemas.microsoft.com/office/powerpoint/2010/main" val="304605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5D401-215A-4D3B-BD3E-D6344C87800F}"/>
              </a:ext>
            </a:extLst>
          </p:cNvPr>
          <p:cNvSpPr>
            <a:spLocks noGrp="1"/>
          </p:cNvSpPr>
          <p:nvPr>
            <p:ph type="title"/>
          </p:nvPr>
        </p:nvSpPr>
        <p:spPr>
          <a:xfrm>
            <a:off x="-1951199" y="392151"/>
            <a:ext cx="8288032" cy="109631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DF - </a:t>
            </a:r>
            <a:r>
              <a:rPr lang="en-US" sz="4800" kern="1200" dirty="0" err="1">
                <a:solidFill>
                  <a:schemeClr val="accent1"/>
                </a:solidFill>
                <a:latin typeface="+mj-lt"/>
                <a:ea typeface="+mj-ea"/>
                <a:cs typeface="+mj-cs"/>
              </a:rPr>
              <a:t>Eventos</a:t>
            </a:r>
            <a:endParaRPr lang="en-US" sz="4800" kern="1200" dirty="0">
              <a:solidFill>
                <a:schemeClr val="accent1"/>
              </a:solidFill>
              <a:latin typeface="+mj-lt"/>
              <a:ea typeface="+mj-ea"/>
              <a:cs typeface="+mj-cs"/>
            </a:endParaRPr>
          </a:p>
        </p:txBody>
      </p:sp>
      <p:sp>
        <p:nvSpPr>
          <p:cNvPr id="7" name="CuadroTexto 6">
            <a:extLst>
              <a:ext uri="{FF2B5EF4-FFF2-40B4-BE49-F238E27FC236}">
                <a16:creationId xmlns:a16="http://schemas.microsoft.com/office/drawing/2014/main" id="{F77E82BC-3712-4DB9-B205-42FD5B2CD664}"/>
              </a:ext>
            </a:extLst>
          </p:cNvPr>
          <p:cNvSpPr txBox="1"/>
          <p:nvPr/>
        </p:nvSpPr>
        <p:spPr>
          <a:xfrm>
            <a:off x="-2083547" y="5695833"/>
            <a:ext cx="8288032" cy="469122"/>
          </a:xfrm>
          <a:prstGeom prst="rect">
            <a:avLst/>
          </a:prstGeom>
        </p:spPr>
        <p:txBody>
          <a:bodyPr vert="horz" lIns="91440" tIns="45720" rIns="91440" bIns="45720" rtlCol="0" anchor="t">
            <a:normAutofit/>
          </a:bodyPr>
          <a:lstStyle/>
          <a:p>
            <a:pPr algn="ctr">
              <a:spcBef>
                <a:spcPts val="1000"/>
              </a:spcBef>
              <a:buClr>
                <a:schemeClr val="accent1"/>
              </a:buClr>
              <a:buSzPct val="80000"/>
            </a:pPr>
            <a:r>
              <a:rPr lang="en-US" i="0" u="none" strike="noStrike" dirty="0" err="1">
                <a:solidFill>
                  <a:schemeClr val="tx1">
                    <a:lumMod val="50000"/>
                    <a:lumOff val="50000"/>
                  </a:schemeClr>
                </a:solidFill>
                <a:effectLst/>
                <a:hlinkClick r:id="rId2">
                  <a:extLst>
                    <a:ext uri="{A12FA001-AC4F-418D-AE19-62706E023703}">
                      <ahyp:hlinkClr xmlns:ahyp="http://schemas.microsoft.com/office/drawing/2018/hyperlinkcolor" val="tx"/>
                    </a:ext>
                  </a:extLst>
                </a:hlinkClick>
              </a:rPr>
              <a:t>Depósitos</a:t>
            </a:r>
            <a:r>
              <a:rPr lang="en-US" i="0" u="none" strike="noStrike" dirty="0">
                <a:solidFill>
                  <a:schemeClr val="tx1">
                    <a:lumMod val="50000"/>
                    <a:lumOff val="50000"/>
                  </a:schemeClr>
                </a:solidFill>
                <a:effectLst/>
                <a:hlinkClick r:id="rId2">
                  <a:extLst>
                    <a:ext uri="{A12FA001-AC4F-418D-AE19-62706E023703}">
                      <ahyp:hlinkClr xmlns:ahyp="http://schemas.microsoft.com/office/drawing/2018/hyperlinkcolor" val="tx"/>
                    </a:ext>
                  </a:extLst>
                </a:hlinkClick>
              </a:rPr>
              <a:t> </a:t>
            </a:r>
            <a:r>
              <a:rPr lang="en-US" i="0" u="none" strike="noStrike" dirty="0" err="1">
                <a:solidFill>
                  <a:schemeClr val="tx1">
                    <a:lumMod val="50000"/>
                    <a:lumOff val="50000"/>
                  </a:schemeClr>
                </a:solidFill>
                <a:effectLst/>
                <a:hlinkClick r:id="rId2">
                  <a:extLst>
                    <a:ext uri="{A12FA001-AC4F-418D-AE19-62706E023703}">
                      <ahyp:hlinkClr xmlns:ahyp="http://schemas.microsoft.com/office/drawing/2018/hyperlinkcolor" val="tx"/>
                    </a:ext>
                  </a:extLst>
                </a:hlinkClick>
              </a:rPr>
              <a:t>Generalizados</a:t>
            </a:r>
            <a:r>
              <a:rPr lang="en-US" i="0" u="none" strike="noStrike" dirty="0">
                <a:solidFill>
                  <a:schemeClr val="tx1">
                    <a:lumMod val="50000"/>
                    <a:lumOff val="50000"/>
                  </a:schemeClr>
                </a:solidFill>
                <a:effectLst/>
                <a:hlinkClick r:id="rId2">
                  <a:extLst>
                    <a:ext uri="{A12FA001-AC4F-418D-AE19-62706E023703}">
                      <ahyp:hlinkClr xmlns:ahyp="http://schemas.microsoft.com/office/drawing/2018/hyperlinkcolor" val="tx"/>
                    </a:ext>
                  </a:extLst>
                </a:hlinkClick>
              </a:rPr>
              <a:t> 2020</a:t>
            </a:r>
            <a:r>
              <a:rPr lang="en-US" i="0" u="none" strike="noStrike" dirty="0">
                <a:solidFill>
                  <a:schemeClr val="tx1">
                    <a:lumMod val="50000"/>
                    <a:lumOff val="50000"/>
                  </a:schemeClr>
                </a:solidFill>
                <a:effectLst/>
              </a:rPr>
              <a:t>, SGC</a:t>
            </a:r>
            <a:endParaRPr lang="en-US" dirty="0">
              <a:solidFill>
                <a:schemeClr val="tx1">
                  <a:lumMod val="50000"/>
                  <a:lumOff val="50000"/>
                </a:schemeClr>
              </a:solidFill>
            </a:endParaRPr>
          </a:p>
        </p:txBody>
      </p:sp>
      <p:graphicFrame>
        <p:nvGraphicFramePr>
          <p:cNvPr id="3" name="Tabla 2">
            <a:extLst>
              <a:ext uri="{FF2B5EF4-FFF2-40B4-BE49-F238E27FC236}">
                <a16:creationId xmlns:a16="http://schemas.microsoft.com/office/drawing/2014/main" id="{F97976EA-597A-4935-B263-9F7B398F48BC}"/>
              </a:ext>
            </a:extLst>
          </p:cNvPr>
          <p:cNvGraphicFramePr>
            <a:graphicFrameLocks noGrp="1"/>
          </p:cNvGraphicFramePr>
          <p:nvPr>
            <p:extLst>
              <p:ext uri="{D42A27DB-BD31-4B8C-83A1-F6EECF244321}">
                <p14:modId xmlns:p14="http://schemas.microsoft.com/office/powerpoint/2010/main" val="973285731"/>
              </p:ext>
            </p:extLst>
          </p:nvPr>
        </p:nvGraphicFramePr>
        <p:xfrm>
          <a:off x="613611" y="2082398"/>
          <a:ext cx="10876545" cy="2982335"/>
        </p:xfrm>
        <a:graphic>
          <a:graphicData uri="http://schemas.openxmlformats.org/drawingml/2006/table">
            <a:tbl>
              <a:tblPr/>
              <a:tblGrid>
                <a:gridCol w="1019921">
                  <a:extLst>
                    <a:ext uri="{9D8B030D-6E8A-4147-A177-3AD203B41FA5}">
                      <a16:colId xmlns:a16="http://schemas.microsoft.com/office/drawing/2014/main" val="1524960898"/>
                    </a:ext>
                  </a:extLst>
                </a:gridCol>
                <a:gridCol w="568506">
                  <a:extLst>
                    <a:ext uri="{9D8B030D-6E8A-4147-A177-3AD203B41FA5}">
                      <a16:colId xmlns:a16="http://schemas.microsoft.com/office/drawing/2014/main" val="383271858"/>
                    </a:ext>
                  </a:extLst>
                </a:gridCol>
                <a:gridCol w="707001">
                  <a:extLst>
                    <a:ext uri="{9D8B030D-6E8A-4147-A177-3AD203B41FA5}">
                      <a16:colId xmlns:a16="http://schemas.microsoft.com/office/drawing/2014/main" val="1789058738"/>
                    </a:ext>
                  </a:extLst>
                </a:gridCol>
                <a:gridCol w="950380">
                  <a:extLst>
                    <a:ext uri="{9D8B030D-6E8A-4147-A177-3AD203B41FA5}">
                      <a16:colId xmlns:a16="http://schemas.microsoft.com/office/drawing/2014/main" val="1173725110"/>
                    </a:ext>
                  </a:extLst>
                </a:gridCol>
                <a:gridCol w="736586">
                  <a:extLst>
                    <a:ext uri="{9D8B030D-6E8A-4147-A177-3AD203B41FA5}">
                      <a16:colId xmlns:a16="http://schemas.microsoft.com/office/drawing/2014/main" val="1216905674"/>
                    </a:ext>
                  </a:extLst>
                </a:gridCol>
                <a:gridCol w="826801">
                  <a:extLst>
                    <a:ext uri="{9D8B030D-6E8A-4147-A177-3AD203B41FA5}">
                      <a16:colId xmlns:a16="http://schemas.microsoft.com/office/drawing/2014/main" val="3549717564"/>
                    </a:ext>
                  </a:extLst>
                </a:gridCol>
                <a:gridCol w="863138">
                  <a:extLst>
                    <a:ext uri="{9D8B030D-6E8A-4147-A177-3AD203B41FA5}">
                      <a16:colId xmlns:a16="http://schemas.microsoft.com/office/drawing/2014/main" val="3416094288"/>
                    </a:ext>
                  </a:extLst>
                </a:gridCol>
                <a:gridCol w="976077">
                  <a:extLst>
                    <a:ext uri="{9D8B030D-6E8A-4147-A177-3AD203B41FA5}">
                      <a16:colId xmlns:a16="http://schemas.microsoft.com/office/drawing/2014/main" val="865053541"/>
                    </a:ext>
                  </a:extLst>
                </a:gridCol>
                <a:gridCol w="2242926">
                  <a:extLst>
                    <a:ext uri="{9D8B030D-6E8A-4147-A177-3AD203B41FA5}">
                      <a16:colId xmlns:a16="http://schemas.microsoft.com/office/drawing/2014/main" val="640857650"/>
                    </a:ext>
                  </a:extLst>
                </a:gridCol>
                <a:gridCol w="1985209">
                  <a:extLst>
                    <a:ext uri="{9D8B030D-6E8A-4147-A177-3AD203B41FA5}">
                      <a16:colId xmlns:a16="http://schemas.microsoft.com/office/drawing/2014/main" val="3540763540"/>
                    </a:ext>
                  </a:extLst>
                </a:gridCol>
              </a:tblGrid>
              <a:tr h="148386">
                <a:tc>
                  <a:txBody>
                    <a:bodyPr/>
                    <a:lstStyle/>
                    <a:p>
                      <a:pPr algn="ctr" fontAlgn="b">
                        <a:buNone/>
                      </a:pPr>
                      <a:r>
                        <a:rPr lang="es-CO" sz="1000" b="1" i="0" u="none" strike="noStrike">
                          <a:solidFill>
                            <a:srgbClr val="FFFFFF"/>
                          </a:solidFill>
                          <a:effectLst/>
                          <a:latin typeface="Calibri" panose="020F0502020204030204" pitchFamily="34" charset="0"/>
                        </a:rPr>
                        <a:t>IG_EST</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IG_DEP</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IG_MUN</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IG_POB</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IG_LAT_W84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IG_LON_W84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D_PR_PAL1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D_MI_PAL1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D_CLAS_DEP</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buNone/>
                      </a:pPr>
                      <a:r>
                        <a:rPr lang="es-CO" sz="1000" b="1" i="0" u="none" strike="noStrike">
                          <a:solidFill>
                            <a:srgbClr val="FFFFFF"/>
                          </a:solidFill>
                          <a:effectLst/>
                          <a:latin typeface="Calibri" panose="020F0502020204030204" pitchFamily="34" charset="0"/>
                        </a:rPr>
                        <a:t>R_RO_HUES</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717072499"/>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Amalfi</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El Guiaco</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6.870664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-75.154996</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METAMÓRFICA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01141954"/>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La Avanzada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5.549692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-75.896268</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dirty="0">
                          <a:solidFill>
                            <a:srgbClr val="000000"/>
                          </a:solidFill>
                          <a:effectLst/>
                          <a:latin typeface="Calibri" panose="020F0502020204030204" pitchFamily="34" charset="0"/>
                        </a:rPr>
                        <a:t>Pirita-FeS2</a:t>
                      </a:r>
                      <a:endParaRPr lang="es-CO" sz="1600" b="0" i="0" u="none" strike="noStrike" dirty="0">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60157440"/>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La Borraja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5.549473</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-75.90873</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46968934"/>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La Clara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5.610284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-75.905117</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094175500"/>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La Mesenia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5.520984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-75.908668</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93797569"/>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La Piedra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5.637197</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-75.941661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479133622"/>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La Piedra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5.637731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-75.942157</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73703037"/>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La Piedra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5.63848</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-75.941352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799545305"/>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La Piedra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5.639934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-75.940591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39940810"/>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La Piedra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5.642589</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-75.943456</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90475491"/>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Reserva Forestal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5.604718</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-75.949305</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ÍGNEA PLUTÓNICA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84968348"/>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Reserva Forestal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5.605054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-75.950153</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ÍGNEA PLUTÓNICA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962078325"/>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San Antonio</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5.580549</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-75.896604</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10596010"/>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Andes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San Antonio</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5.590575</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-75.918882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 </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SEDIMENTARIA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812665494"/>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Caicedo</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Caicedo</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6.457478</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-76.03649</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Sin_Clasificar</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ROCA_ÍGNEA_PLUTÓNICA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88874884"/>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Gómez Plata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Cañaveral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6.786686</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-75.198087</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Antimonio-Sb</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dirty="0">
                          <a:solidFill>
                            <a:srgbClr val="000000"/>
                          </a:solidFill>
                          <a:effectLst/>
                          <a:latin typeface="Calibri" panose="020F0502020204030204" pitchFamily="34" charset="0"/>
                        </a:rPr>
                        <a:t>Pirita-FeS2</a:t>
                      </a:r>
                      <a:endParaRPr lang="es-CO" sz="1600" b="0" i="0" u="none" strike="noStrike" dirty="0">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Epitermal</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ROCA ÍGNEA VOLCÁNICA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290279418"/>
                  </a:ext>
                </a:extLst>
              </a:tr>
              <a:tr h="146050">
                <a:tc>
                  <a:txBody>
                    <a:bodyPr/>
                    <a:lstStyle/>
                    <a:p>
                      <a:pPr algn="ctr" fontAlgn="b">
                        <a:buNone/>
                      </a:pPr>
                      <a:r>
                        <a:rPr lang="es-CO" sz="1000" b="0" i="0" u="none" strike="noStrike" dirty="0">
                          <a:solidFill>
                            <a:srgbClr val="000000"/>
                          </a:solidFill>
                          <a:effectLst/>
                          <a:latin typeface="Calibri" panose="020F0502020204030204" pitchFamily="34" charset="0"/>
                        </a:rPr>
                        <a:t>Ocurrencia</a:t>
                      </a:r>
                      <a:endParaRPr lang="es-CO" sz="1600" b="0" i="0" u="none" strike="noStrike" dirty="0">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Guadalupe</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Guanteros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6.828521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-75.227517</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Oro-Au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Otros_depósitos_asociados_a_intrusivos</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buNone/>
                      </a:pPr>
                      <a:r>
                        <a:rPr lang="es-CO" sz="1000" b="0" i="0" u="none" strike="noStrike">
                          <a:solidFill>
                            <a:srgbClr val="000000"/>
                          </a:solidFill>
                          <a:effectLst/>
                          <a:latin typeface="Calibri" panose="020F0502020204030204" pitchFamily="34" charset="0"/>
                        </a:rPr>
                        <a:t>ROCA ÍGNEA PLUTÓNICA</a:t>
                      </a:r>
                      <a:endParaRPr lang="es-CO" sz="1600" b="0" i="0" u="none" strike="noStrike">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03053947"/>
                  </a:ext>
                </a:extLst>
              </a:tr>
              <a:tr h="148386">
                <a:tc>
                  <a:txBody>
                    <a:bodyPr/>
                    <a:lstStyle/>
                    <a:p>
                      <a:pPr algn="ctr" fontAlgn="b">
                        <a:buNone/>
                      </a:pPr>
                      <a:r>
                        <a:rPr lang="es-CO" sz="1000" b="0" i="0" u="none" strike="noStrike">
                          <a:solidFill>
                            <a:srgbClr val="000000"/>
                          </a:solidFill>
                          <a:effectLst/>
                          <a:latin typeface="Calibri" panose="020F0502020204030204" pitchFamily="34" charset="0"/>
                        </a:rPr>
                        <a:t>Ocurrencia</a:t>
                      </a:r>
                      <a:endParaRPr lang="es-CO" sz="1600" b="0" i="0" u="none" strike="noStrike">
                        <a:effectLst/>
                        <a:latin typeface="Arial" panose="020B0604020202020204" pitchFamily="34" charset="0"/>
                      </a:endParaRPr>
                    </a:p>
                  </a:txBody>
                  <a:tcPr marL="4565" marR="4565" marT="456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Antioquia</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Guadalupe</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San Julián</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6.832691</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-75.211182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Cobre-Cu</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Pirita-FeS2</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a:solidFill>
                            <a:srgbClr val="000000"/>
                          </a:solidFill>
                          <a:effectLst/>
                          <a:latin typeface="Calibri" panose="020F0502020204030204" pitchFamily="34" charset="0"/>
                        </a:rPr>
                        <a:t>Volcanogénico</a:t>
                      </a:r>
                      <a:endParaRPr lang="es-CO" sz="1600" b="0" i="0" u="none" strike="noStrike">
                        <a:effectLst/>
                        <a:latin typeface="Arial" panose="020B0604020202020204" pitchFamily="34" charset="0"/>
                      </a:endParaRPr>
                    </a:p>
                  </a:txBody>
                  <a:tcPr marL="4565" marR="4565" marT="456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buNone/>
                      </a:pPr>
                      <a:r>
                        <a:rPr lang="es-CO" sz="1000" b="0" i="0" u="none" strike="noStrike" dirty="0">
                          <a:solidFill>
                            <a:srgbClr val="000000"/>
                          </a:solidFill>
                          <a:effectLst/>
                          <a:latin typeface="Calibri" panose="020F0502020204030204" pitchFamily="34" charset="0"/>
                        </a:rPr>
                        <a:t>ROCA ÍGNEA PLUTÓNICA</a:t>
                      </a:r>
                      <a:endParaRPr lang="es-CO" sz="1600" b="0" i="0" u="none" strike="noStrike" dirty="0">
                        <a:effectLst/>
                        <a:latin typeface="Arial" panose="020B0604020202020204" pitchFamily="34" charset="0"/>
                      </a:endParaRPr>
                    </a:p>
                  </a:txBody>
                  <a:tcPr marL="4565" marR="4565" marT="456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248772740"/>
                  </a:ext>
                </a:extLst>
              </a:tr>
            </a:tbl>
          </a:graphicData>
        </a:graphic>
      </p:graphicFrame>
    </p:spTree>
    <p:extLst>
      <p:ext uri="{BB962C8B-B14F-4D97-AF65-F5344CB8AC3E}">
        <p14:creationId xmlns:p14="http://schemas.microsoft.com/office/powerpoint/2010/main" val="348654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FBD22EB7-FEDA-449D-9583-EA063FC869E6}"/>
              </a:ext>
            </a:extLst>
          </p:cNvPr>
          <p:cNvSpPr>
            <a:spLocks noGrp="1"/>
          </p:cNvSpPr>
          <p:nvPr>
            <p:ph type="title"/>
          </p:nvPr>
        </p:nvSpPr>
        <p:spPr>
          <a:xfrm>
            <a:off x="1097280" y="286603"/>
            <a:ext cx="10058400" cy="1450757"/>
          </a:xfrm>
        </p:spPr>
        <p:txBody>
          <a:bodyPr/>
          <a:lstStyle/>
          <a:p>
            <a:r>
              <a:rPr lang="es-ES" dirty="0"/>
              <a:t>Modelo SAS</a:t>
            </a:r>
            <a:endParaRPr lang="es-CO" dirty="0"/>
          </a:p>
        </p:txBody>
      </p:sp>
      <p:pic>
        <p:nvPicPr>
          <p:cNvPr id="13" name="Imagen 12">
            <a:extLst>
              <a:ext uri="{FF2B5EF4-FFF2-40B4-BE49-F238E27FC236}">
                <a16:creationId xmlns:a16="http://schemas.microsoft.com/office/drawing/2014/main" id="{3EC4F347-DB14-42BE-A7CD-2E21911196C3}"/>
              </a:ext>
            </a:extLst>
          </p:cNvPr>
          <p:cNvPicPr>
            <a:picLocks noChangeAspect="1"/>
          </p:cNvPicPr>
          <p:nvPr/>
        </p:nvPicPr>
        <p:blipFill>
          <a:blip r:embed="rId3"/>
          <a:stretch>
            <a:fillRect/>
          </a:stretch>
        </p:blipFill>
        <p:spPr>
          <a:xfrm>
            <a:off x="5430451" y="696993"/>
            <a:ext cx="6538527" cy="5464013"/>
          </a:xfrm>
          <a:prstGeom prst="rect">
            <a:avLst/>
          </a:prstGeom>
        </p:spPr>
      </p:pic>
      <p:pic>
        <p:nvPicPr>
          <p:cNvPr id="15" name="Imagen 14">
            <a:extLst>
              <a:ext uri="{FF2B5EF4-FFF2-40B4-BE49-F238E27FC236}">
                <a16:creationId xmlns:a16="http://schemas.microsoft.com/office/drawing/2014/main" id="{6AE7EC8E-753A-4DB3-8F48-7B9C26F0FF78}"/>
              </a:ext>
            </a:extLst>
          </p:cNvPr>
          <p:cNvPicPr>
            <a:picLocks noChangeAspect="1"/>
          </p:cNvPicPr>
          <p:nvPr/>
        </p:nvPicPr>
        <p:blipFill>
          <a:blip r:embed="rId4"/>
          <a:stretch>
            <a:fillRect/>
          </a:stretch>
        </p:blipFill>
        <p:spPr>
          <a:xfrm>
            <a:off x="489325" y="3304873"/>
            <a:ext cx="4316742" cy="2677473"/>
          </a:xfrm>
          <a:prstGeom prst="rect">
            <a:avLst/>
          </a:prstGeom>
        </p:spPr>
      </p:pic>
    </p:spTree>
    <p:extLst>
      <p:ext uri="{BB962C8B-B14F-4D97-AF65-F5344CB8AC3E}">
        <p14:creationId xmlns:p14="http://schemas.microsoft.com/office/powerpoint/2010/main" val="1873062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F7940CE-7C31-4A54-B278-A160322DD978}"/>
              </a:ext>
            </a:extLst>
          </p:cNvPr>
          <p:cNvPicPr>
            <a:picLocks noChangeAspect="1"/>
          </p:cNvPicPr>
          <p:nvPr/>
        </p:nvPicPr>
        <p:blipFill>
          <a:blip r:embed="rId3"/>
          <a:stretch>
            <a:fillRect/>
          </a:stretch>
        </p:blipFill>
        <p:spPr>
          <a:xfrm>
            <a:off x="1050430" y="1745080"/>
            <a:ext cx="9420225" cy="4667250"/>
          </a:xfrm>
          <a:prstGeom prst="rect">
            <a:avLst/>
          </a:prstGeom>
        </p:spPr>
      </p:pic>
    </p:spTree>
    <p:extLst>
      <p:ext uri="{BB962C8B-B14F-4D97-AF65-F5344CB8AC3E}">
        <p14:creationId xmlns:p14="http://schemas.microsoft.com/office/powerpoint/2010/main" val="80008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1DC94-873B-4D09-98EA-383040EC8840}"/>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A116529C-6912-4EA5-9D76-4D831995BC06}"/>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908E2ADE-F6A2-426B-A237-AC2E680A0F34}"/>
              </a:ext>
            </a:extLst>
          </p:cNvPr>
          <p:cNvPicPr>
            <a:picLocks noChangeAspect="1"/>
          </p:cNvPicPr>
          <p:nvPr/>
        </p:nvPicPr>
        <p:blipFill>
          <a:blip r:embed="rId3"/>
          <a:stretch>
            <a:fillRect/>
          </a:stretch>
        </p:blipFill>
        <p:spPr>
          <a:xfrm>
            <a:off x="2838450" y="171450"/>
            <a:ext cx="6515100" cy="6515100"/>
          </a:xfrm>
          <a:prstGeom prst="rect">
            <a:avLst/>
          </a:prstGeom>
        </p:spPr>
      </p:pic>
    </p:spTree>
    <p:extLst>
      <p:ext uri="{BB962C8B-B14F-4D97-AF65-F5344CB8AC3E}">
        <p14:creationId xmlns:p14="http://schemas.microsoft.com/office/powerpoint/2010/main" val="235341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1E7CD-68F8-4B35-869F-D0BD5B5E96CB}"/>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92D2228-063B-44DF-AD6B-89189891409A}"/>
              </a:ext>
            </a:extLst>
          </p:cNvPr>
          <p:cNvSpPr>
            <a:spLocks noGrp="1"/>
          </p:cNvSpPr>
          <p:nvPr>
            <p:ph idx="1"/>
          </p:nvPr>
        </p:nvSpPr>
        <p:spPr/>
        <p:txBody>
          <a:bodyPr/>
          <a:lstStyle/>
          <a:p>
            <a:endParaRPr lang="es-CO" dirty="0"/>
          </a:p>
        </p:txBody>
      </p:sp>
      <p:pic>
        <p:nvPicPr>
          <p:cNvPr id="5" name="Imagen 4">
            <a:extLst>
              <a:ext uri="{FF2B5EF4-FFF2-40B4-BE49-F238E27FC236}">
                <a16:creationId xmlns:a16="http://schemas.microsoft.com/office/drawing/2014/main" id="{0E42C658-05E8-47BE-AE93-7D703BEAD421}"/>
              </a:ext>
            </a:extLst>
          </p:cNvPr>
          <p:cNvPicPr>
            <a:picLocks noChangeAspect="1"/>
          </p:cNvPicPr>
          <p:nvPr/>
        </p:nvPicPr>
        <p:blipFill>
          <a:blip r:embed="rId3"/>
          <a:stretch>
            <a:fillRect/>
          </a:stretch>
        </p:blipFill>
        <p:spPr>
          <a:xfrm>
            <a:off x="5211452" y="0"/>
            <a:ext cx="6892724" cy="6858000"/>
          </a:xfrm>
          <a:prstGeom prst="rect">
            <a:avLst/>
          </a:prstGeom>
        </p:spPr>
      </p:pic>
      <p:pic>
        <p:nvPicPr>
          <p:cNvPr id="7" name="Imagen 6">
            <a:extLst>
              <a:ext uri="{FF2B5EF4-FFF2-40B4-BE49-F238E27FC236}">
                <a16:creationId xmlns:a16="http://schemas.microsoft.com/office/drawing/2014/main" id="{BBD5713C-71B2-43BD-BBD4-86AEFD6E7154}"/>
              </a:ext>
            </a:extLst>
          </p:cNvPr>
          <p:cNvPicPr>
            <a:picLocks noChangeAspect="1"/>
          </p:cNvPicPr>
          <p:nvPr/>
        </p:nvPicPr>
        <p:blipFill>
          <a:blip r:embed="rId4"/>
          <a:stretch>
            <a:fillRect/>
          </a:stretch>
        </p:blipFill>
        <p:spPr>
          <a:xfrm>
            <a:off x="293324" y="1500298"/>
            <a:ext cx="4719451" cy="3520860"/>
          </a:xfrm>
          <a:prstGeom prst="rect">
            <a:avLst/>
          </a:prstGeom>
        </p:spPr>
      </p:pic>
    </p:spTree>
    <p:extLst>
      <p:ext uri="{BB962C8B-B14F-4D97-AF65-F5344CB8AC3E}">
        <p14:creationId xmlns:p14="http://schemas.microsoft.com/office/powerpoint/2010/main" val="282039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9">
            <a:extLst>
              <a:ext uri="{FF2B5EF4-FFF2-40B4-BE49-F238E27FC236}">
                <a16:creationId xmlns:a16="http://schemas.microsoft.com/office/drawing/2014/main" id="{BC43840C-9B72-4B6A-BDEB-31E1D0CEC03C}"/>
              </a:ext>
            </a:extLst>
          </p:cNvPr>
          <p:cNvPicPr>
            <a:picLocks noChangeAspect="1"/>
          </p:cNvPicPr>
          <p:nvPr/>
        </p:nvPicPr>
        <p:blipFill>
          <a:blip r:embed="rId2"/>
          <a:stretch>
            <a:fillRect/>
          </a:stretch>
        </p:blipFill>
        <p:spPr>
          <a:xfrm>
            <a:off x="6223327" y="1109432"/>
            <a:ext cx="5680185" cy="4184463"/>
          </a:xfrm>
          <a:prstGeom prst="rect">
            <a:avLst/>
          </a:prstGeom>
        </p:spPr>
      </p:pic>
      <p:pic>
        <p:nvPicPr>
          <p:cNvPr id="15" name="Imagen 14">
            <a:extLst>
              <a:ext uri="{FF2B5EF4-FFF2-40B4-BE49-F238E27FC236}">
                <a16:creationId xmlns:a16="http://schemas.microsoft.com/office/drawing/2014/main" id="{0760FA18-1D50-4E4B-BB56-4A7CB6237C52}"/>
              </a:ext>
            </a:extLst>
          </p:cNvPr>
          <p:cNvPicPr>
            <a:picLocks noChangeAspect="1"/>
          </p:cNvPicPr>
          <p:nvPr/>
        </p:nvPicPr>
        <p:blipFill>
          <a:blip r:embed="rId3"/>
          <a:stretch>
            <a:fillRect/>
          </a:stretch>
        </p:blipFill>
        <p:spPr>
          <a:xfrm>
            <a:off x="0" y="707877"/>
            <a:ext cx="6096000" cy="4814779"/>
          </a:xfrm>
          <a:prstGeom prst="rect">
            <a:avLst/>
          </a:prstGeom>
        </p:spPr>
      </p:pic>
    </p:spTree>
    <p:extLst>
      <p:ext uri="{BB962C8B-B14F-4D97-AF65-F5344CB8AC3E}">
        <p14:creationId xmlns:p14="http://schemas.microsoft.com/office/powerpoint/2010/main" val="58502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8E17B90-5D6F-4515-9892-0CB389BC90E5}"/>
              </a:ext>
            </a:extLst>
          </p:cNvPr>
          <p:cNvPicPr>
            <a:picLocks noChangeAspect="1"/>
          </p:cNvPicPr>
          <p:nvPr/>
        </p:nvPicPr>
        <p:blipFill>
          <a:blip r:embed="rId3"/>
          <a:stretch>
            <a:fillRect/>
          </a:stretch>
        </p:blipFill>
        <p:spPr>
          <a:xfrm>
            <a:off x="5437196" y="732901"/>
            <a:ext cx="6370872" cy="5151566"/>
          </a:xfrm>
          <a:prstGeom prst="rect">
            <a:avLst/>
          </a:prstGeom>
        </p:spPr>
      </p:pic>
      <p:sp>
        <p:nvSpPr>
          <p:cNvPr id="9" name="Título 1">
            <a:extLst>
              <a:ext uri="{FF2B5EF4-FFF2-40B4-BE49-F238E27FC236}">
                <a16:creationId xmlns:a16="http://schemas.microsoft.com/office/drawing/2014/main" id="{E93742B2-B9CA-486E-A4A1-86366A951834}"/>
              </a:ext>
            </a:extLst>
          </p:cNvPr>
          <p:cNvSpPr>
            <a:spLocks noGrp="1"/>
          </p:cNvSpPr>
          <p:nvPr>
            <p:ph type="title"/>
          </p:nvPr>
        </p:nvSpPr>
        <p:spPr>
          <a:xfrm>
            <a:off x="1097280" y="286603"/>
            <a:ext cx="10058400" cy="1450757"/>
          </a:xfrm>
        </p:spPr>
        <p:txBody>
          <a:bodyPr/>
          <a:lstStyle/>
          <a:p>
            <a:r>
              <a:rPr lang="es-ES" dirty="0"/>
              <a:t>Modelo CAR</a:t>
            </a:r>
            <a:endParaRPr lang="es-CO" dirty="0"/>
          </a:p>
        </p:txBody>
      </p:sp>
      <p:pic>
        <p:nvPicPr>
          <p:cNvPr id="5" name="Imagen 4">
            <a:extLst>
              <a:ext uri="{FF2B5EF4-FFF2-40B4-BE49-F238E27FC236}">
                <a16:creationId xmlns:a16="http://schemas.microsoft.com/office/drawing/2014/main" id="{FFB9A882-89F2-4D86-8E07-AD890502ADA8}"/>
              </a:ext>
            </a:extLst>
          </p:cNvPr>
          <p:cNvPicPr>
            <a:picLocks noChangeAspect="1"/>
          </p:cNvPicPr>
          <p:nvPr/>
        </p:nvPicPr>
        <p:blipFill>
          <a:blip r:embed="rId4"/>
          <a:stretch>
            <a:fillRect/>
          </a:stretch>
        </p:blipFill>
        <p:spPr>
          <a:xfrm>
            <a:off x="383932" y="2368295"/>
            <a:ext cx="4714177" cy="2923983"/>
          </a:xfrm>
          <a:prstGeom prst="rect">
            <a:avLst/>
          </a:prstGeom>
        </p:spPr>
      </p:pic>
    </p:spTree>
    <p:extLst>
      <p:ext uri="{BB962C8B-B14F-4D97-AF65-F5344CB8AC3E}">
        <p14:creationId xmlns:p14="http://schemas.microsoft.com/office/powerpoint/2010/main" val="3314181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154052A-3C66-4128-8963-9A557BFD8148}"/>
              </a:ext>
            </a:extLst>
          </p:cNvPr>
          <p:cNvPicPr>
            <a:picLocks noChangeAspect="1"/>
          </p:cNvPicPr>
          <p:nvPr/>
        </p:nvPicPr>
        <p:blipFill>
          <a:blip r:embed="rId3"/>
          <a:stretch>
            <a:fillRect/>
          </a:stretch>
        </p:blipFill>
        <p:spPr>
          <a:xfrm>
            <a:off x="5191932" y="1814267"/>
            <a:ext cx="6541738" cy="3229466"/>
          </a:xfrm>
          <a:prstGeom prst="rect">
            <a:avLst/>
          </a:prstGeom>
        </p:spPr>
      </p:pic>
      <p:pic>
        <p:nvPicPr>
          <p:cNvPr id="6" name="Imagen 5">
            <a:extLst>
              <a:ext uri="{FF2B5EF4-FFF2-40B4-BE49-F238E27FC236}">
                <a16:creationId xmlns:a16="http://schemas.microsoft.com/office/drawing/2014/main" id="{E81383EE-6D8B-4D33-84AE-2A918A3F736E}"/>
              </a:ext>
            </a:extLst>
          </p:cNvPr>
          <p:cNvPicPr>
            <a:picLocks noChangeAspect="1"/>
          </p:cNvPicPr>
          <p:nvPr/>
        </p:nvPicPr>
        <p:blipFill>
          <a:blip r:embed="rId4"/>
          <a:stretch>
            <a:fillRect/>
          </a:stretch>
        </p:blipFill>
        <p:spPr>
          <a:xfrm>
            <a:off x="194859" y="1026359"/>
            <a:ext cx="4805282" cy="4805282"/>
          </a:xfrm>
          <a:prstGeom prst="rect">
            <a:avLst/>
          </a:prstGeom>
        </p:spPr>
      </p:pic>
    </p:spTree>
    <p:extLst>
      <p:ext uri="{BB962C8B-B14F-4D97-AF65-F5344CB8AC3E}">
        <p14:creationId xmlns:p14="http://schemas.microsoft.com/office/powerpoint/2010/main" val="3751018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29380-EC6D-4476-BED1-BE888851ED4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9820985-605E-4440-867F-8929F2C78D97}"/>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DD185AF8-84B0-4BD3-BBAD-7E83A8A25287}"/>
              </a:ext>
            </a:extLst>
          </p:cNvPr>
          <p:cNvPicPr>
            <a:picLocks noChangeAspect="1"/>
          </p:cNvPicPr>
          <p:nvPr/>
        </p:nvPicPr>
        <p:blipFill>
          <a:blip r:embed="rId2"/>
          <a:stretch>
            <a:fillRect/>
          </a:stretch>
        </p:blipFill>
        <p:spPr>
          <a:xfrm>
            <a:off x="488179" y="1367578"/>
            <a:ext cx="5607821" cy="4501516"/>
          </a:xfrm>
          <a:prstGeom prst="rect">
            <a:avLst/>
          </a:prstGeom>
        </p:spPr>
      </p:pic>
      <p:pic>
        <p:nvPicPr>
          <p:cNvPr id="7" name="Imagen 6">
            <a:extLst>
              <a:ext uri="{FF2B5EF4-FFF2-40B4-BE49-F238E27FC236}">
                <a16:creationId xmlns:a16="http://schemas.microsoft.com/office/drawing/2014/main" id="{4ED7F7AA-BBEF-4D49-9219-013E07A4FD7B}"/>
              </a:ext>
            </a:extLst>
          </p:cNvPr>
          <p:cNvPicPr>
            <a:picLocks noChangeAspect="1"/>
          </p:cNvPicPr>
          <p:nvPr/>
        </p:nvPicPr>
        <p:blipFill>
          <a:blip r:embed="rId3"/>
          <a:stretch>
            <a:fillRect/>
          </a:stretch>
        </p:blipFill>
        <p:spPr>
          <a:xfrm>
            <a:off x="6777174" y="1712447"/>
            <a:ext cx="4926647" cy="3629348"/>
          </a:xfrm>
          <a:prstGeom prst="rect">
            <a:avLst/>
          </a:prstGeom>
        </p:spPr>
      </p:pic>
    </p:spTree>
    <p:extLst>
      <p:ext uri="{BB962C8B-B14F-4D97-AF65-F5344CB8AC3E}">
        <p14:creationId xmlns:p14="http://schemas.microsoft.com/office/powerpoint/2010/main" val="2629942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21260-EA1A-4155-9A4E-C6ED046B88FC}"/>
              </a:ext>
            </a:extLst>
          </p:cNvPr>
          <p:cNvSpPr>
            <a:spLocks noGrp="1"/>
          </p:cNvSpPr>
          <p:nvPr>
            <p:ph type="title"/>
          </p:nvPr>
        </p:nvSpPr>
        <p:spPr/>
        <p:txBody>
          <a:bodyPr/>
          <a:lstStyle/>
          <a:p>
            <a:r>
              <a:rPr lang="es-ES" dirty="0"/>
              <a:t>Modelo OLS</a:t>
            </a:r>
            <a:endParaRPr lang="es-CO" dirty="0"/>
          </a:p>
        </p:txBody>
      </p:sp>
      <p:sp>
        <p:nvSpPr>
          <p:cNvPr id="3" name="Marcador de contenido 2">
            <a:extLst>
              <a:ext uri="{FF2B5EF4-FFF2-40B4-BE49-F238E27FC236}">
                <a16:creationId xmlns:a16="http://schemas.microsoft.com/office/drawing/2014/main" id="{76B283C1-0AC5-4699-8FC7-DBF8CCB1E24A}"/>
              </a:ext>
            </a:extLst>
          </p:cNvPr>
          <p:cNvSpPr>
            <a:spLocks noGrp="1"/>
          </p:cNvSpPr>
          <p:nvPr>
            <p:ph idx="1"/>
          </p:nvPr>
        </p:nvSpPr>
        <p:spPr/>
        <p:txBody>
          <a:bodyPr/>
          <a:lstStyle/>
          <a:p>
            <a:endParaRPr lang="es-CO" dirty="0"/>
          </a:p>
        </p:txBody>
      </p:sp>
      <p:pic>
        <p:nvPicPr>
          <p:cNvPr id="5" name="Imagen 4">
            <a:extLst>
              <a:ext uri="{FF2B5EF4-FFF2-40B4-BE49-F238E27FC236}">
                <a16:creationId xmlns:a16="http://schemas.microsoft.com/office/drawing/2014/main" id="{DC83F365-5D14-4ECD-97AC-8742E95C8495}"/>
              </a:ext>
            </a:extLst>
          </p:cNvPr>
          <p:cNvPicPr>
            <a:picLocks noChangeAspect="1"/>
          </p:cNvPicPr>
          <p:nvPr/>
        </p:nvPicPr>
        <p:blipFill>
          <a:blip r:embed="rId3"/>
          <a:stretch>
            <a:fillRect/>
          </a:stretch>
        </p:blipFill>
        <p:spPr>
          <a:xfrm>
            <a:off x="7831990" y="286603"/>
            <a:ext cx="3990286" cy="2383460"/>
          </a:xfrm>
          <a:prstGeom prst="rect">
            <a:avLst/>
          </a:prstGeom>
        </p:spPr>
      </p:pic>
      <p:pic>
        <p:nvPicPr>
          <p:cNvPr id="7" name="Imagen 6">
            <a:extLst>
              <a:ext uri="{FF2B5EF4-FFF2-40B4-BE49-F238E27FC236}">
                <a16:creationId xmlns:a16="http://schemas.microsoft.com/office/drawing/2014/main" id="{4C649126-96E2-4E84-87FB-6D1AD11942DD}"/>
              </a:ext>
            </a:extLst>
          </p:cNvPr>
          <p:cNvPicPr>
            <a:picLocks noChangeAspect="1"/>
          </p:cNvPicPr>
          <p:nvPr/>
        </p:nvPicPr>
        <p:blipFill>
          <a:blip r:embed="rId4"/>
          <a:stretch>
            <a:fillRect/>
          </a:stretch>
        </p:blipFill>
        <p:spPr>
          <a:xfrm>
            <a:off x="6068462" y="3139825"/>
            <a:ext cx="5748046" cy="2837643"/>
          </a:xfrm>
          <a:prstGeom prst="rect">
            <a:avLst/>
          </a:prstGeom>
        </p:spPr>
      </p:pic>
      <p:pic>
        <p:nvPicPr>
          <p:cNvPr id="9" name="Imagen 8">
            <a:extLst>
              <a:ext uri="{FF2B5EF4-FFF2-40B4-BE49-F238E27FC236}">
                <a16:creationId xmlns:a16="http://schemas.microsoft.com/office/drawing/2014/main" id="{B792F7AC-ABBE-43A6-84CE-FF92329DDAA9}"/>
              </a:ext>
            </a:extLst>
          </p:cNvPr>
          <p:cNvPicPr>
            <a:picLocks noChangeAspect="1"/>
          </p:cNvPicPr>
          <p:nvPr/>
        </p:nvPicPr>
        <p:blipFill>
          <a:blip r:embed="rId5"/>
          <a:stretch>
            <a:fillRect/>
          </a:stretch>
        </p:blipFill>
        <p:spPr>
          <a:xfrm>
            <a:off x="430684" y="1845734"/>
            <a:ext cx="5478555" cy="4327105"/>
          </a:xfrm>
          <a:prstGeom prst="rect">
            <a:avLst/>
          </a:prstGeom>
        </p:spPr>
      </p:pic>
    </p:spTree>
    <p:extLst>
      <p:ext uri="{BB962C8B-B14F-4D97-AF65-F5344CB8AC3E}">
        <p14:creationId xmlns:p14="http://schemas.microsoft.com/office/powerpoint/2010/main" val="465646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18A74-CA8C-464B-81F2-F17872F9A76C}"/>
              </a:ext>
            </a:extLst>
          </p:cNvPr>
          <p:cNvSpPr>
            <a:spLocks noGrp="1"/>
          </p:cNvSpPr>
          <p:nvPr>
            <p:ph type="title"/>
          </p:nvPr>
        </p:nvSpPr>
        <p:spPr/>
        <p:txBody>
          <a:bodyPr/>
          <a:lstStyle/>
          <a:p>
            <a:r>
              <a:rPr lang="es-ES" dirty="0"/>
              <a:t>Modelo GWR</a:t>
            </a:r>
            <a:endParaRPr lang="es-CO" dirty="0"/>
          </a:p>
        </p:txBody>
      </p:sp>
      <p:sp>
        <p:nvSpPr>
          <p:cNvPr id="3" name="Marcador de contenido 2">
            <a:extLst>
              <a:ext uri="{FF2B5EF4-FFF2-40B4-BE49-F238E27FC236}">
                <a16:creationId xmlns:a16="http://schemas.microsoft.com/office/drawing/2014/main" id="{40CC1DEC-339A-49C0-9093-0682D4650707}"/>
              </a:ext>
            </a:extLst>
          </p:cNvPr>
          <p:cNvSpPr>
            <a:spLocks noGrp="1"/>
          </p:cNvSpPr>
          <p:nvPr>
            <p:ph idx="1"/>
          </p:nvPr>
        </p:nvSpPr>
        <p:spPr/>
        <p:txBody>
          <a:bodyPr/>
          <a:lstStyle/>
          <a:p>
            <a:endParaRPr lang="es-CO" dirty="0"/>
          </a:p>
        </p:txBody>
      </p:sp>
      <p:pic>
        <p:nvPicPr>
          <p:cNvPr id="5" name="Imagen 4">
            <a:extLst>
              <a:ext uri="{FF2B5EF4-FFF2-40B4-BE49-F238E27FC236}">
                <a16:creationId xmlns:a16="http://schemas.microsoft.com/office/drawing/2014/main" id="{F24D6A93-0D40-4AE2-9EB1-CEA93D9B563C}"/>
              </a:ext>
            </a:extLst>
          </p:cNvPr>
          <p:cNvPicPr>
            <a:picLocks noChangeAspect="1"/>
          </p:cNvPicPr>
          <p:nvPr/>
        </p:nvPicPr>
        <p:blipFill>
          <a:blip r:embed="rId2"/>
          <a:stretch>
            <a:fillRect/>
          </a:stretch>
        </p:blipFill>
        <p:spPr>
          <a:xfrm>
            <a:off x="5159684" y="286602"/>
            <a:ext cx="6781363" cy="5897221"/>
          </a:xfrm>
          <a:prstGeom prst="rect">
            <a:avLst/>
          </a:prstGeom>
        </p:spPr>
      </p:pic>
    </p:spTree>
    <p:extLst>
      <p:ext uri="{BB962C8B-B14F-4D97-AF65-F5344CB8AC3E}">
        <p14:creationId xmlns:p14="http://schemas.microsoft.com/office/powerpoint/2010/main" val="133912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F330F-E3AD-42EA-A0F1-FD6F4BAC294E}"/>
              </a:ext>
            </a:extLst>
          </p:cNvPr>
          <p:cNvSpPr>
            <a:spLocks noGrp="1"/>
          </p:cNvSpPr>
          <p:nvPr>
            <p:ph type="title"/>
          </p:nvPr>
        </p:nvSpPr>
        <p:spPr/>
        <p:txBody>
          <a:bodyPr/>
          <a:lstStyle/>
          <a:p>
            <a:r>
              <a:rPr lang="es-ES" dirty="0"/>
              <a:t>Variables</a:t>
            </a:r>
            <a:endParaRPr lang="es-CO" dirty="0"/>
          </a:p>
        </p:txBody>
      </p:sp>
      <p:sp>
        <p:nvSpPr>
          <p:cNvPr id="3" name="Marcador de contenido 2">
            <a:extLst>
              <a:ext uri="{FF2B5EF4-FFF2-40B4-BE49-F238E27FC236}">
                <a16:creationId xmlns:a16="http://schemas.microsoft.com/office/drawing/2014/main" id="{86E32267-281A-4A0A-8436-008A6FF18915}"/>
              </a:ext>
            </a:extLst>
          </p:cNvPr>
          <p:cNvSpPr>
            <a:spLocks noGrp="1"/>
          </p:cNvSpPr>
          <p:nvPr>
            <p:ph idx="1"/>
          </p:nvPr>
        </p:nvSpPr>
        <p:spPr>
          <a:xfrm>
            <a:off x="838200" y="1842403"/>
            <a:ext cx="8435802" cy="4351338"/>
          </a:xfrm>
        </p:spPr>
        <p:txBody>
          <a:bodyPr>
            <a:normAutofit/>
          </a:bodyPr>
          <a:lstStyle/>
          <a:p>
            <a:r>
              <a:rPr lang="es-ES" dirty="0"/>
              <a:t>Atlas Geoquímico Colombia 2022 </a:t>
            </a:r>
            <a:r>
              <a:rPr lang="es-ES" dirty="0">
                <a:hlinkClick r:id="rId2"/>
              </a:rPr>
              <a:t>https://www2.sgc.gov.co/sgc/mapas/Paginas/AtlasGeoquimico.aspx</a:t>
            </a:r>
            <a:r>
              <a:rPr lang="es-ES" dirty="0"/>
              <a:t> </a:t>
            </a:r>
          </a:p>
          <a:p>
            <a:r>
              <a:rPr lang="es-ES" dirty="0"/>
              <a:t>Grosor Corteza (Profundidad Moho) Poveda, 2018 </a:t>
            </a:r>
            <a:r>
              <a:rPr lang="es-ES" dirty="0">
                <a:hlinkClick r:id="rId3"/>
              </a:rPr>
              <a:t>https://agupubs.onlinelibrary.wiley.com/doi/10.1002/2017JB014688</a:t>
            </a:r>
            <a:r>
              <a:rPr lang="es-ES" dirty="0"/>
              <a:t> </a:t>
            </a:r>
          </a:p>
          <a:p>
            <a:r>
              <a:rPr lang="es-CO" dirty="0"/>
              <a:t>Anomalías potencial minero </a:t>
            </a:r>
            <a:r>
              <a:rPr lang="es-CO" dirty="0">
                <a:hlinkClick r:id="rId4"/>
              </a:rPr>
              <a:t>https://datos.sgc.gov.co/datasets/e5988c0200f6405681d6571d92468e92_0/explore</a:t>
            </a:r>
            <a:r>
              <a:rPr lang="es-CO" dirty="0"/>
              <a:t> </a:t>
            </a:r>
          </a:p>
          <a:p>
            <a:r>
              <a:rPr lang="es-CO" dirty="0"/>
              <a:t>Gradiente Geotérmico </a:t>
            </a:r>
            <a:r>
              <a:rPr lang="es-CO" dirty="0">
                <a:hlinkClick r:id="rId5"/>
              </a:rPr>
              <a:t>https://datos.icde.gov.co/search?collection=Dataset&amp;layout=grid&amp;tags=geociencias%2520b%25C3%25A1sicas</a:t>
            </a:r>
            <a:r>
              <a:rPr lang="es-CO" dirty="0"/>
              <a:t> </a:t>
            </a:r>
          </a:p>
          <a:p>
            <a:r>
              <a:rPr lang="es-CO" dirty="0"/>
              <a:t>Catalogo de Dataciones Radiométricas    </a:t>
            </a:r>
            <a:r>
              <a:rPr lang="es-CO" dirty="0">
                <a:hlinkClick r:id="rId6"/>
              </a:rPr>
              <a:t>https://www2.sgc.gov.co/MGC/Paginas/pev33ch03.aspx</a:t>
            </a:r>
            <a:r>
              <a:rPr lang="es-CO" dirty="0"/>
              <a:t> </a:t>
            </a:r>
          </a:p>
          <a:p>
            <a:endParaRPr lang="es-CO" dirty="0"/>
          </a:p>
        </p:txBody>
      </p:sp>
    </p:spTree>
    <p:extLst>
      <p:ext uri="{BB962C8B-B14F-4D97-AF65-F5344CB8AC3E}">
        <p14:creationId xmlns:p14="http://schemas.microsoft.com/office/powerpoint/2010/main" val="144877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3CA9C-7C10-4F66-9D77-1570A739CF78}"/>
              </a:ext>
            </a:extLst>
          </p:cNvPr>
          <p:cNvSpPr>
            <a:spLocks noGrp="1"/>
          </p:cNvSpPr>
          <p:nvPr>
            <p:ph type="title"/>
          </p:nvPr>
        </p:nvSpPr>
        <p:spPr/>
        <p:txBody>
          <a:bodyPr/>
          <a:lstStyle/>
          <a:p>
            <a:r>
              <a:rPr lang="es-CO" dirty="0"/>
              <a:t>Mapas de coeficientes locales (GWR)</a:t>
            </a:r>
          </a:p>
        </p:txBody>
      </p:sp>
      <p:sp>
        <p:nvSpPr>
          <p:cNvPr id="3" name="Marcador de contenido 2">
            <a:extLst>
              <a:ext uri="{FF2B5EF4-FFF2-40B4-BE49-F238E27FC236}">
                <a16:creationId xmlns:a16="http://schemas.microsoft.com/office/drawing/2014/main" id="{69C048C3-86B3-4B63-96B3-6C36AFF52465}"/>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C0373D72-DF60-4BF6-94D4-0EB9D73D6AF6}"/>
              </a:ext>
            </a:extLst>
          </p:cNvPr>
          <p:cNvPicPr>
            <a:picLocks noChangeAspect="1"/>
          </p:cNvPicPr>
          <p:nvPr/>
        </p:nvPicPr>
        <p:blipFill>
          <a:blip r:embed="rId3"/>
          <a:stretch>
            <a:fillRect/>
          </a:stretch>
        </p:blipFill>
        <p:spPr>
          <a:xfrm>
            <a:off x="446695" y="2499242"/>
            <a:ext cx="11359569" cy="3369852"/>
          </a:xfrm>
          <a:prstGeom prst="rect">
            <a:avLst/>
          </a:prstGeom>
        </p:spPr>
      </p:pic>
    </p:spTree>
    <p:extLst>
      <p:ext uri="{BB962C8B-B14F-4D97-AF65-F5344CB8AC3E}">
        <p14:creationId xmlns:p14="http://schemas.microsoft.com/office/powerpoint/2010/main" val="1255388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A5DAE-1CDF-492E-AAC6-C8B13E80E0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73C852BB-9B19-4C72-8A68-3460B6954798}"/>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D9F17DE2-E7B6-4536-8CE8-C4E68856BEA9}"/>
              </a:ext>
            </a:extLst>
          </p:cNvPr>
          <p:cNvPicPr>
            <a:picLocks noChangeAspect="1"/>
          </p:cNvPicPr>
          <p:nvPr/>
        </p:nvPicPr>
        <p:blipFill>
          <a:blip r:embed="rId2"/>
          <a:stretch>
            <a:fillRect/>
          </a:stretch>
        </p:blipFill>
        <p:spPr>
          <a:xfrm>
            <a:off x="3096925" y="0"/>
            <a:ext cx="5998150" cy="6858000"/>
          </a:xfrm>
          <a:prstGeom prst="rect">
            <a:avLst/>
          </a:prstGeom>
        </p:spPr>
      </p:pic>
    </p:spTree>
    <p:extLst>
      <p:ext uri="{BB962C8B-B14F-4D97-AF65-F5344CB8AC3E}">
        <p14:creationId xmlns:p14="http://schemas.microsoft.com/office/powerpoint/2010/main" val="891462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993F5-96BC-4870-9890-F2EC4316E632}"/>
              </a:ext>
            </a:extLst>
          </p:cNvPr>
          <p:cNvSpPr>
            <a:spLocks noGrp="1"/>
          </p:cNvSpPr>
          <p:nvPr>
            <p:ph type="title"/>
          </p:nvPr>
        </p:nvSpPr>
        <p:spPr/>
        <p:txBody>
          <a:bodyPr/>
          <a:lstStyle/>
          <a:p>
            <a:r>
              <a:rPr lang="es-ES" dirty="0"/>
              <a:t>Resumen Métricas de Desempeño por modelos</a:t>
            </a:r>
            <a:endParaRPr lang="es-CO" dirty="0"/>
          </a:p>
        </p:txBody>
      </p:sp>
      <p:graphicFrame>
        <p:nvGraphicFramePr>
          <p:cNvPr id="6" name="Marcador de contenido 5">
            <a:extLst>
              <a:ext uri="{FF2B5EF4-FFF2-40B4-BE49-F238E27FC236}">
                <a16:creationId xmlns:a16="http://schemas.microsoft.com/office/drawing/2014/main" id="{5362351E-DDD7-4C5B-9C2F-85911D9C8429}"/>
              </a:ext>
            </a:extLst>
          </p:cNvPr>
          <p:cNvGraphicFramePr>
            <a:graphicFrameLocks noGrp="1"/>
          </p:cNvGraphicFramePr>
          <p:nvPr>
            <p:ph idx="1"/>
            <p:extLst>
              <p:ext uri="{D42A27DB-BD31-4B8C-83A1-F6EECF244321}">
                <p14:modId xmlns:p14="http://schemas.microsoft.com/office/powerpoint/2010/main" val="528881861"/>
              </p:ext>
            </p:extLst>
          </p:nvPr>
        </p:nvGraphicFramePr>
        <p:xfrm>
          <a:off x="101601" y="1768858"/>
          <a:ext cx="12090400" cy="4304563"/>
        </p:xfrm>
        <a:graphic>
          <a:graphicData uri="http://schemas.openxmlformats.org/drawingml/2006/table">
            <a:tbl>
              <a:tblPr/>
              <a:tblGrid>
                <a:gridCol w="1727200">
                  <a:extLst>
                    <a:ext uri="{9D8B030D-6E8A-4147-A177-3AD203B41FA5}">
                      <a16:colId xmlns:a16="http://schemas.microsoft.com/office/drawing/2014/main" val="1594451175"/>
                    </a:ext>
                  </a:extLst>
                </a:gridCol>
                <a:gridCol w="1727200">
                  <a:extLst>
                    <a:ext uri="{9D8B030D-6E8A-4147-A177-3AD203B41FA5}">
                      <a16:colId xmlns:a16="http://schemas.microsoft.com/office/drawing/2014/main" val="2014137791"/>
                    </a:ext>
                  </a:extLst>
                </a:gridCol>
                <a:gridCol w="1727200">
                  <a:extLst>
                    <a:ext uri="{9D8B030D-6E8A-4147-A177-3AD203B41FA5}">
                      <a16:colId xmlns:a16="http://schemas.microsoft.com/office/drawing/2014/main" val="4117957108"/>
                    </a:ext>
                  </a:extLst>
                </a:gridCol>
                <a:gridCol w="1727200">
                  <a:extLst>
                    <a:ext uri="{9D8B030D-6E8A-4147-A177-3AD203B41FA5}">
                      <a16:colId xmlns:a16="http://schemas.microsoft.com/office/drawing/2014/main" val="1665019368"/>
                    </a:ext>
                  </a:extLst>
                </a:gridCol>
                <a:gridCol w="1049866">
                  <a:extLst>
                    <a:ext uri="{9D8B030D-6E8A-4147-A177-3AD203B41FA5}">
                      <a16:colId xmlns:a16="http://schemas.microsoft.com/office/drawing/2014/main" val="3807696675"/>
                    </a:ext>
                  </a:extLst>
                </a:gridCol>
                <a:gridCol w="1828800">
                  <a:extLst>
                    <a:ext uri="{9D8B030D-6E8A-4147-A177-3AD203B41FA5}">
                      <a16:colId xmlns:a16="http://schemas.microsoft.com/office/drawing/2014/main" val="3589826302"/>
                    </a:ext>
                  </a:extLst>
                </a:gridCol>
                <a:gridCol w="2302934">
                  <a:extLst>
                    <a:ext uri="{9D8B030D-6E8A-4147-A177-3AD203B41FA5}">
                      <a16:colId xmlns:a16="http://schemas.microsoft.com/office/drawing/2014/main" val="500366672"/>
                    </a:ext>
                  </a:extLst>
                </a:gridCol>
              </a:tblGrid>
              <a:tr h="400742">
                <a:tc>
                  <a:txBody>
                    <a:bodyPr/>
                    <a:lstStyle/>
                    <a:p>
                      <a:r>
                        <a:rPr lang="es-CO" sz="1600"/>
                        <a:t>Modelo</a:t>
                      </a:r>
                    </a:p>
                  </a:txBody>
                  <a:tcPr marL="53636" marR="53636" marT="26818" marB="26818" anchor="ctr">
                    <a:lnL>
                      <a:noFill/>
                    </a:lnL>
                    <a:lnR>
                      <a:noFill/>
                    </a:lnR>
                    <a:lnT>
                      <a:noFill/>
                    </a:lnT>
                    <a:lnB>
                      <a:noFill/>
                    </a:lnB>
                  </a:tcPr>
                </a:tc>
                <a:tc>
                  <a:txBody>
                    <a:bodyPr/>
                    <a:lstStyle/>
                    <a:p>
                      <a:r>
                        <a:rPr lang="es-CO" sz="1600"/>
                        <a:t>Tipo</a:t>
                      </a:r>
                    </a:p>
                  </a:txBody>
                  <a:tcPr marL="53636" marR="53636" marT="26818" marB="26818" anchor="ctr">
                    <a:lnL>
                      <a:noFill/>
                    </a:lnL>
                    <a:lnR>
                      <a:noFill/>
                    </a:lnR>
                    <a:lnT>
                      <a:noFill/>
                    </a:lnT>
                    <a:lnB>
                      <a:noFill/>
                    </a:lnB>
                  </a:tcPr>
                </a:tc>
                <a:tc>
                  <a:txBody>
                    <a:bodyPr/>
                    <a:lstStyle/>
                    <a:p>
                      <a:r>
                        <a:rPr lang="es-CO" sz="1600"/>
                        <a:t>AIC</a:t>
                      </a:r>
                    </a:p>
                  </a:txBody>
                  <a:tcPr marL="53636" marR="53636" marT="26818" marB="26818" anchor="ctr">
                    <a:lnL>
                      <a:noFill/>
                    </a:lnL>
                    <a:lnR>
                      <a:noFill/>
                    </a:lnR>
                    <a:lnT>
                      <a:noFill/>
                    </a:lnT>
                    <a:lnB>
                      <a:noFill/>
                    </a:lnB>
                  </a:tcPr>
                </a:tc>
                <a:tc>
                  <a:txBody>
                    <a:bodyPr/>
                    <a:lstStyle/>
                    <a:p>
                      <a:r>
                        <a:rPr lang="es-CO" sz="1600"/>
                        <a:t>R²</a:t>
                      </a:r>
                    </a:p>
                  </a:txBody>
                  <a:tcPr marL="53636" marR="53636" marT="26818" marB="26818" anchor="ctr">
                    <a:lnL>
                      <a:noFill/>
                    </a:lnL>
                    <a:lnR>
                      <a:noFill/>
                    </a:lnR>
                    <a:lnT>
                      <a:noFill/>
                    </a:lnT>
                    <a:lnB>
                      <a:noFill/>
                    </a:lnB>
                  </a:tcPr>
                </a:tc>
                <a:tc>
                  <a:txBody>
                    <a:bodyPr/>
                    <a:lstStyle/>
                    <a:p>
                      <a:r>
                        <a:rPr lang="es-CO" sz="1600"/>
                        <a:t>Accuracy</a:t>
                      </a:r>
                    </a:p>
                  </a:txBody>
                  <a:tcPr marL="53636" marR="53636" marT="26818" marB="26818" anchor="ctr">
                    <a:lnL>
                      <a:noFill/>
                    </a:lnL>
                    <a:lnR>
                      <a:noFill/>
                    </a:lnR>
                    <a:lnT>
                      <a:noFill/>
                    </a:lnT>
                    <a:lnB>
                      <a:noFill/>
                    </a:lnB>
                  </a:tcPr>
                </a:tc>
                <a:tc>
                  <a:txBody>
                    <a:bodyPr/>
                    <a:lstStyle/>
                    <a:p>
                      <a:r>
                        <a:rPr lang="es-CO" sz="1600"/>
                        <a:t>Moran's I residuos</a:t>
                      </a:r>
                    </a:p>
                  </a:txBody>
                  <a:tcPr marL="53636" marR="53636" marT="26818" marB="26818" anchor="ctr">
                    <a:lnL>
                      <a:noFill/>
                    </a:lnL>
                    <a:lnR>
                      <a:noFill/>
                    </a:lnR>
                    <a:lnT>
                      <a:noFill/>
                    </a:lnT>
                    <a:lnB>
                      <a:noFill/>
                    </a:lnB>
                  </a:tcPr>
                </a:tc>
                <a:tc>
                  <a:txBody>
                    <a:bodyPr/>
                    <a:lstStyle/>
                    <a:p>
                      <a:r>
                        <a:rPr lang="es-CO" sz="1600"/>
                        <a:t>Comentario clave</a:t>
                      </a:r>
                    </a:p>
                  </a:txBody>
                  <a:tcPr marL="53636" marR="53636" marT="26818" marB="26818" anchor="ctr">
                    <a:lnL>
                      <a:noFill/>
                    </a:lnL>
                    <a:lnR>
                      <a:noFill/>
                    </a:lnR>
                    <a:lnT>
                      <a:noFill/>
                    </a:lnT>
                    <a:lnB>
                      <a:noFill/>
                    </a:lnB>
                  </a:tcPr>
                </a:tc>
                <a:extLst>
                  <a:ext uri="{0D108BD9-81ED-4DB2-BD59-A6C34878D82A}">
                    <a16:rowId xmlns:a16="http://schemas.microsoft.com/office/drawing/2014/main" val="3614817950"/>
                  </a:ext>
                </a:extLst>
              </a:tr>
              <a:tr h="918954">
                <a:tc>
                  <a:txBody>
                    <a:bodyPr/>
                    <a:lstStyle/>
                    <a:p>
                      <a:r>
                        <a:rPr lang="es-CO" sz="1600" b="1"/>
                        <a:t>Logística</a:t>
                      </a:r>
                      <a:endParaRPr lang="es-CO" sz="1600"/>
                    </a:p>
                  </a:txBody>
                  <a:tcPr marL="53636" marR="53636" marT="26818" marB="26818" anchor="ctr">
                    <a:lnL>
                      <a:noFill/>
                    </a:lnL>
                    <a:lnR>
                      <a:noFill/>
                    </a:lnR>
                    <a:lnT>
                      <a:noFill/>
                    </a:lnT>
                    <a:lnB>
                      <a:noFill/>
                    </a:lnB>
                  </a:tcPr>
                </a:tc>
                <a:tc>
                  <a:txBody>
                    <a:bodyPr/>
                    <a:lstStyle/>
                    <a:p>
                      <a:r>
                        <a:rPr lang="es-CO" sz="1600" dirty="0"/>
                        <a:t>Clasificación</a:t>
                      </a:r>
                    </a:p>
                  </a:txBody>
                  <a:tcPr marL="53636" marR="53636" marT="26818" marB="26818" anchor="ctr">
                    <a:lnL>
                      <a:noFill/>
                    </a:lnL>
                    <a:lnR>
                      <a:noFill/>
                    </a:lnR>
                    <a:lnT>
                      <a:noFill/>
                    </a:lnT>
                    <a:lnB>
                      <a:noFill/>
                    </a:lnB>
                  </a:tcPr>
                </a:tc>
                <a:tc>
                  <a:txBody>
                    <a:bodyPr/>
                    <a:lstStyle/>
                    <a:p>
                      <a:r>
                        <a:rPr lang="es-CO" sz="1600" b="1"/>
                        <a:t>468</a:t>
                      </a:r>
                      <a:endParaRPr lang="es-CO" sz="1600"/>
                    </a:p>
                  </a:txBody>
                  <a:tcPr marL="53636" marR="53636" marT="26818" marB="26818" anchor="ctr">
                    <a:lnL>
                      <a:noFill/>
                    </a:lnL>
                    <a:lnR>
                      <a:noFill/>
                    </a:lnR>
                    <a:lnT>
                      <a:noFill/>
                    </a:lnT>
                    <a:lnB>
                      <a:noFill/>
                    </a:lnB>
                  </a:tcPr>
                </a:tc>
                <a:tc>
                  <a:txBody>
                    <a:bodyPr/>
                    <a:lstStyle/>
                    <a:p>
                      <a:r>
                        <a:rPr lang="es-CO" sz="1600"/>
                        <a:t>—</a:t>
                      </a:r>
                    </a:p>
                  </a:txBody>
                  <a:tcPr marL="53636" marR="53636" marT="26818" marB="26818" anchor="ctr">
                    <a:lnL>
                      <a:noFill/>
                    </a:lnL>
                    <a:lnR>
                      <a:noFill/>
                    </a:lnR>
                    <a:lnT>
                      <a:noFill/>
                    </a:lnT>
                    <a:lnB>
                      <a:noFill/>
                    </a:lnB>
                  </a:tcPr>
                </a:tc>
                <a:tc>
                  <a:txBody>
                    <a:bodyPr/>
                    <a:lstStyle/>
                    <a:p>
                      <a:r>
                        <a:rPr lang="es-CO" sz="1600" b="1"/>
                        <a:t>0.698</a:t>
                      </a:r>
                      <a:endParaRPr lang="es-CO" sz="1600"/>
                    </a:p>
                  </a:txBody>
                  <a:tcPr marL="53636" marR="53636" marT="26818" marB="26818" anchor="ctr">
                    <a:lnL>
                      <a:noFill/>
                    </a:lnL>
                    <a:lnR>
                      <a:noFill/>
                    </a:lnR>
                    <a:lnT>
                      <a:noFill/>
                    </a:lnT>
                    <a:lnB>
                      <a:noFill/>
                    </a:lnB>
                  </a:tcPr>
                </a:tc>
                <a:tc>
                  <a:txBody>
                    <a:bodyPr/>
                    <a:lstStyle/>
                    <a:p>
                      <a:r>
                        <a:rPr lang="es-CO" sz="1600"/>
                        <a:t>0.61 (significativo)</a:t>
                      </a:r>
                    </a:p>
                  </a:txBody>
                  <a:tcPr marL="53636" marR="53636" marT="26818" marB="26818" anchor="ctr">
                    <a:lnL>
                      <a:noFill/>
                    </a:lnL>
                    <a:lnR>
                      <a:noFill/>
                    </a:lnR>
                    <a:lnT>
                      <a:noFill/>
                    </a:lnT>
                    <a:lnB>
                      <a:noFill/>
                    </a:lnB>
                  </a:tcPr>
                </a:tc>
                <a:tc>
                  <a:txBody>
                    <a:bodyPr/>
                    <a:lstStyle/>
                    <a:p>
                      <a:r>
                        <a:rPr lang="es-ES" sz="1600" dirty="0"/>
                        <a:t>Mejor clasificación, pero residuos espaciales</a:t>
                      </a:r>
                    </a:p>
                  </a:txBody>
                  <a:tcPr marL="53636" marR="53636" marT="26818" marB="26818" anchor="ctr">
                    <a:lnL>
                      <a:noFill/>
                    </a:lnL>
                    <a:lnR>
                      <a:noFill/>
                    </a:lnR>
                    <a:lnT>
                      <a:noFill/>
                    </a:lnT>
                    <a:lnB>
                      <a:noFill/>
                    </a:lnB>
                  </a:tcPr>
                </a:tc>
                <a:extLst>
                  <a:ext uri="{0D108BD9-81ED-4DB2-BD59-A6C34878D82A}">
                    <a16:rowId xmlns:a16="http://schemas.microsoft.com/office/drawing/2014/main" val="3707520280"/>
                  </a:ext>
                </a:extLst>
              </a:tr>
              <a:tr h="918954">
                <a:tc>
                  <a:txBody>
                    <a:bodyPr/>
                    <a:lstStyle/>
                    <a:p>
                      <a:r>
                        <a:rPr lang="es-CO" sz="1600" b="1" dirty="0"/>
                        <a:t>SAR</a:t>
                      </a:r>
                      <a:endParaRPr lang="es-CO" sz="1600" dirty="0"/>
                    </a:p>
                  </a:txBody>
                  <a:tcPr marL="53636" marR="53636" marT="26818" marB="26818" anchor="ctr">
                    <a:lnL>
                      <a:noFill/>
                    </a:lnL>
                    <a:lnR>
                      <a:noFill/>
                    </a:lnR>
                    <a:lnT>
                      <a:noFill/>
                    </a:lnT>
                    <a:lnB>
                      <a:noFill/>
                    </a:lnB>
                  </a:tcPr>
                </a:tc>
                <a:tc>
                  <a:txBody>
                    <a:bodyPr/>
                    <a:lstStyle/>
                    <a:p>
                      <a:r>
                        <a:rPr lang="es-CO" sz="1600"/>
                        <a:t>Espacial</a:t>
                      </a:r>
                    </a:p>
                  </a:txBody>
                  <a:tcPr marL="53636" marR="53636" marT="26818" marB="26818" anchor="ctr">
                    <a:lnL>
                      <a:noFill/>
                    </a:lnL>
                    <a:lnR>
                      <a:noFill/>
                    </a:lnR>
                    <a:lnT>
                      <a:noFill/>
                    </a:lnT>
                    <a:lnB>
                      <a:noFill/>
                    </a:lnB>
                  </a:tcPr>
                </a:tc>
                <a:tc>
                  <a:txBody>
                    <a:bodyPr/>
                    <a:lstStyle/>
                    <a:p>
                      <a:r>
                        <a:rPr lang="es-CO" sz="1600"/>
                        <a:t>752</a:t>
                      </a:r>
                    </a:p>
                  </a:txBody>
                  <a:tcPr marL="53636" marR="53636" marT="26818" marB="26818" anchor="ctr">
                    <a:lnL>
                      <a:noFill/>
                    </a:lnL>
                    <a:lnR>
                      <a:noFill/>
                    </a:lnR>
                    <a:lnT>
                      <a:noFill/>
                    </a:lnT>
                    <a:lnB>
                      <a:noFill/>
                    </a:lnB>
                  </a:tcPr>
                </a:tc>
                <a:tc>
                  <a:txBody>
                    <a:bodyPr/>
                    <a:lstStyle/>
                    <a:p>
                      <a:r>
                        <a:rPr lang="es-CO" sz="1600" b="1" dirty="0"/>
                        <a:t>0.70</a:t>
                      </a:r>
                    </a:p>
                  </a:txBody>
                  <a:tcPr marL="53636" marR="53636" marT="26818" marB="26818" anchor="ctr">
                    <a:lnL>
                      <a:noFill/>
                    </a:lnL>
                    <a:lnR>
                      <a:noFill/>
                    </a:lnR>
                    <a:lnT>
                      <a:noFill/>
                    </a:lnT>
                    <a:lnB>
                      <a:noFill/>
                    </a:lnB>
                  </a:tcPr>
                </a:tc>
                <a:tc>
                  <a:txBody>
                    <a:bodyPr/>
                    <a:lstStyle/>
                    <a:p>
                      <a:r>
                        <a:rPr lang="es-CO" sz="1600"/>
                        <a:t>0.519</a:t>
                      </a:r>
                    </a:p>
                  </a:txBody>
                  <a:tcPr marL="53636" marR="53636" marT="26818" marB="26818" anchor="ctr">
                    <a:lnL>
                      <a:noFill/>
                    </a:lnL>
                    <a:lnR>
                      <a:noFill/>
                    </a:lnR>
                    <a:lnT>
                      <a:noFill/>
                    </a:lnT>
                    <a:lnB>
                      <a:noFill/>
                    </a:lnB>
                  </a:tcPr>
                </a:tc>
                <a:tc>
                  <a:txBody>
                    <a:bodyPr/>
                    <a:lstStyle/>
                    <a:p>
                      <a:r>
                        <a:rPr lang="es-CO" sz="1600" b="1"/>
                        <a:t>-0.065</a:t>
                      </a:r>
                      <a:r>
                        <a:rPr lang="es-CO" sz="1600"/>
                        <a:t> (ideal)</a:t>
                      </a:r>
                    </a:p>
                  </a:txBody>
                  <a:tcPr marL="53636" marR="53636" marT="26818" marB="26818" anchor="ctr">
                    <a:lnL>
                      <a:noFill/>
                    </a:lnL>
                    <a:lnR>
                      <a:noFill/>
                    </a:lnR>
                    <a:lnT>
                      <a:noFill/>
                    </a:lnT>
                    <a:lnB>
                      <a:noFill/>
                    </a:lnB>
                  </a:tcPr>
                </a:tc>
                <a:tc>
                  <a:txBody>
                    <a:bodyPr/>
                    <a:lstStyle/>
                    <a:p>
                      <a:r>
                        <a:rPr lang="es-CO" sz="1600" dirty="0"/>
                        <a:t>Ajuste espacial sólido, residuos limpios</a:t>
                      </a:r>
                    </a:p>
                  </a:txBody>
                  <a:tcPr marL="53636" marR="53636" marT="26818" marB="26818" anchor="ctr">
                    <a:lnL>
                      <a:noFill/>
                    </a:lnL>
                    <a:lnR>
                      <a:noFill/>
                    </a:lnR>
                    <a:lnT>
                      <a:noFill/>
                    </a:lnT>
                    <a:lnB>
                      <a:noFill/>
                    </a:lnB>
                  </a:tcPr>
                </a:tc>
                <a:extLst>
                  <a:ext uri="{0D108BD9-81ED-4DB2-BD59-A6C34878D82A}">
                    <a16:rowId xmlns:a16="http://schemas.microsoft.com/office/drawing/2014/main" val="4264112144"/>
                  </a:ext>
                </a:extLst>
              </a:tr>
              <a:tr h="400742">
                <a:tc>
                  <a:txBody>
                    <a:bodyPr/>
                    <a:lstStyle/>
                    <a:p>
                      <a:r>
                        <a:rPr lang="es-CO" sz="1600" b="1"/>
                        <a:t>CAR</a:t>
                      </a:r>
                      <a:endParaRPr lang="es-CO" sz="1600"/>
                    </a:p>
                  </a:txBody>
                  <a:tcPr marL="53636" marR="53636" marT="26818" marB="26818" anchor="ctr">
                    <a:lnL>
                      <a:noFill/>
                    </a:lnL>
                    <a:lnR>
                      <a:noFill/>
                    </a:lnR>
                    <a:lnT>
                      <a:noFill/>
                    </a:lnT>
                    <a:lnB>
                      <a:noFill/>
                    </a:lnB>
                  </a:tcPr>
                </a:tc>
                <a:tc>
                  <a:txBody>
                    <a:bodyPr/>
                    <a:lstStyle/>
                    <a:p>
                      <a:r>
                        <a:rPr lang="es-CO" sz="1600"/>
                        <a:t>Espacial</a:t>
                      </a:r>
                    </a:p>
                  </a:txBody>
                  <a:tcPr marL="53636" marR="53636" marT="26818" marB="26818" anchor="ctr">
                    <a:lnL>
                      <a:noFill/>
                    </a:lnL>
                    <a:lnR>
                      <a:noFill/>
                    </a:lnR>
                    <a:lnT>
                      <a:noFill/>
                    </a:lnT>
                    <a:lnB>
                      <a:noFill/>
                    </a:lnB>
                  </a:tcPr>
                </a:tc>
                <a:tc>
                  <a:txBody>
                    <a:bodyPr/>
                    <a:lstStyle/>
                    <a:p>
                      <a:r>
                        <a:rPr lang="es-CO" sz="1600"/>
                        <a:t>811</a:t>
                      </a:r>
                    </a:p>
                  </a:txBody>
                  <a:tcPr marL="53636" marR="53636" marT="26818" marB="26818" anchor="ctr">
                    <a:lnL>
                      <a:noFill/>
                    </a:lnL>
                    <a:lnR>
                      <a:noFill/>
                    </a:lnR>
                    <a:lnT>
                      <a:noFill/>
                    </a:lnT>
                    <a:lnB>
                      <a:noFill/>
                    </a:lnB>
                  </a:tcPr>
                </a:tc>
                <a:tc>
                  <a:txBody>
                    <a:bodyPr/>
                    <a:lstStyle/>
                    <a:p>
                      <a:r>
                        <a:rPr lang="es-CO" sz="1600"/>
                        <a:t>0.12</a:t>
                      </a:r>
                    </a:p>
                  </a:txBody>
                  <a:tcPr marL="53636" marR="53636" marT="26818" marB="26818" anchor="ctr">
                    <a:lnL>
                      <a:noFill/>
                    </a:lnL>
                    <a:lnR>
                      <a:noFill/>
                    </a:lnR>
                    <a:lnT>
                      <a:noFill/>
                    </a:lnT>
                    <a:lnB>
                      <a:noFill/>
                    </a:lnB>
                  </a:tcPr>
                </a:tc>
                <a:tc>
                  <a:txBody>
                    <a:bodyPr/>
                    <a:lstStyle/>
                    <a:p>
                      <a:r>
                        <a:rPr lang="es-CO" sz="1600"/>
                        <a:t>0.616</a:t>
                      </a:r>
                    </a:p>
                  </a:txBody>
                  <a:tcPr marL="53636" marR="53636" marT="26818" marB="26818" anchor="ctr">
                    <a:lnL>
                      <a:noFill/>
                    </a:lnL>
                    <a:lnR>
                      <a:noFill/>
                    </a:lnR>
                    <a:lnT>
                      <a:noFill/>
                    </a:lnT>
                    <a:lnB>
                      <a:noFill/>
                    </a:lnB>
                  </a:tcPr>
                </a:tc>
                <a:tc>
                  <a:txBody>
                    <a:bodyPr/>
                    <a:lstStyle/>
                    <a:p>
                      <a:r>
                        <a:rPr lang="es-CO" sz="1600"/>
                        <a:t>0.68 (alta autocorr)</a:t>
                      </a:r>
                    </a:p>
                  </a:txBody>
                  <a:tcPr marL="53636" marR="53636" marT="26818" marB="26818" anchor="ctr">
                    <a:lnL>
                      <a:noFill/>
                    </a:lnL>
                    <a:lnR>
                      <a:noFill/>
                    </a:lnR>
                    <a:lnT>
                      <a:noFill/>
                    </a:lnT>
                    <a:lnB>
                      <a:noFill/>
                    </a:lnB>
                  </a:tcPr>
                </a:tc>
                <a:tc>
                  <a:txBody>
                    <a:bodyPr/>
                    <a:lstStyle/>
                    <a:p>
                      <a:r>
                        <a:rPr lang="es-CO" sz="1600"/>
                        <a:t>Modelo mal ajustado</a:t>
                      </a:r>
                    </a:p>
                  </a:txBody>
                  <a:tcPr marL="53636" marR="53636" marT="26818" marB="26818" anchor="ctr">
                    <a:lnL>
                      <a:noFill/>
                    </a:lnL>
                    <a:lnR>
                      <a:noFill/>
                    </a:lnR>
                    <a:lnT>
                      <a:noFill/>
                    </a:lnT>
                    <a:lnB>
                      <a:noFill/>
                    </a:lnB>
                  </a:tcPr>
                </a:tc>
                <a:extLst>
                  <a:ext uri="{0D108BD9-81ED-4DB2-BD59-A6C34878D82A}">
                    <a16:rowId xmlns:a16="http://schemas.microsoft.com/office/drawing/2014/main" val="2769249922"/>
                  </a:ext>
                </a:extLst>
              </a:tr>
              <a:tr h="573479">
                <a:tc>
                  <a:txBody>
                    <a:bodyPr/>
                    <a:lstStyle/>
                    <a:p>
                      <a:r>
                        <a:rPr lang="es-CO" sz="1600" b="1" dirty="0"/>
                        <a:t>OLS</a:t>
                      </a:r>
                      <a:endParaRPr lang="es-CO" sz="1600" dirty="0"/>
                    </a:p>
                  </a:txBody>
                  <a:tcPr marL="53636" marR="53636" marT="26818" marB="26818" anchor="ctr">
                    <a:lnL>
                      <a:noFill/>
                    </a:lnL>
                    <a:lnR>
                      <a:noFill/>
                    </a:lnR>
                    <a:lnT>
                      <a:noFill/>
                    </a:lnT>
                    <a:lnB>
                      <a:noFill/>
                    </a:lnB>
                  </a:tcPr>
                </a:tc>
                <a:tc>
                  <a:txBody>
                    <a:bodyPr/>
                    <a:lstStyle/>
                    <a:p>
                      <a:r>
                        <a:rPr lang="es-CO" sz="1600" dirty="0"/>
                        <a:t>Lineal</a:t>
                      </a:r>
                    </a:p>
                  </a:txBody>
                  <a:tcPr marL="53636" marR="53636" marT="26818" marB="26818" anchor="ctr">
                    <a:lnL>
                      <a:noFill/>
                    </a:lnL>
                    <a:lnR>
                      <a:noFill/>
                    </a:lnR>
                    <a:lnT>
                      <a:noFill/>
                    </a:lnT>
                    <a:lnB>
                      <a:noFill/>
                    </a:lnB>
                  </a:tcPr>
                </a:tc>
                <a:tc>
                  <a:txBody>
                    <a:bodyPr/>
                    <a:lstStyle/>
                    <a:p>
                      <a:r>
                        <a:rPr lang="es-CO" sz="1600"/>
                        <a:t>2486</a:t>
                      </a:r>
                    </a:p>
                  </a:txBody>
                  <a:tcPr marL="53636" marR="53636" marT="26818" marB="26818" anchor="ctr">
                    <a:lnL>
                      <a:noFill/>
                    </a:lnL>
                    <a:lnR>
                      <a:noFill/>
                    </a:lnR>
                    <a:lnT>
                      <a:noFill/>
                    </a:lnT>
                    <a:lnB>
                      <a:noFill/>
                    </a:lnB>
                  </a:tcPr>
                </a:tc>
                <a:tc>
                  <a:txBody>
                    <a:bodyPr/>
                    <a:lstStyle/>
                    <a:p>
                      <a:r>
                        <a:rPr lang="es-CO" sz="1600"/>
                        <a:t>0.12</a:t>
                      </a:r>
                    </a:p>
                  </a:txBody>
                  <a:tcPr marL="53636" marR="53636" marT="26818" marB="26818" anchor="ctr">
                    <a:lnL>
                      <a:noFill/>
                    </a:lnL>
                    <a:lnR>
                      <a:noFill/>
                    </a:lnR>
                    <a:lnT>
                      <a:noFill/>
                    </a:lnT>
                    <a:lnB>
                      <a:noFill/>
                    </a:lnB>
                  </a:tcPr>
                </a:tc>
                <a:tc>
                  <a:txBody>
                    <a:bodyPr/>
                    <a:lstStyle/>
                    <a:p>
                      <a:r>
                        <a:rPr lang="es-CO" sz="1600"/>
                        <a:t>—</a:t>
                      </a:r>
                    </a:p>
                  </a:txBody>
                  <a:tcPr marL="53636" marR="53636" marT="26818" marB="26818" anchor="ctr">
                    <a:lnL>
                      <a:noFill/>
                    </a:lnL>
                    <a:lnR>
                      <a:noFill/>
                    </a:lnR>
                    <a:lnT>
                      <a:noFill/>
                    </a:lnT>
                    <a:lnB>
                      <a:noFill/>
                    </a:lnB>
                  </a:tcPr>
                </a:tc>
                <a:tc>
                  <a:txBody>
                    <a:bodyPr/>
                    <a:lstStyle/>
                    <a:p>
                      <a:r>
                        <a:rPr lang="es-CO" sz="1600"/>
                        <a:t>0.61 (significativo)</a:t>
                      </a:r>
                    </a:p>
                  </a:txBody>
                  <a:tcPr marL="53636" marR="53636" marT="26818" marB="26818" anchor="ctr">
                    <a:lnL>
                      <a:noFill/>
                    </a:lnL>
                    <a:lnR>
                      <a:noFill/>
                    </a:lnR>
                    <a:lnT>
                      <a:noFill/>
                    </a:lnT>
                    <a:lnB>
                      <a:noFill/>
                    </a:lnB>
                  </a:tcPr>
                </a:tc>
                <a:tc>
                  <a:txBody>
                    <a:bodyPr/>
                    <a:lstStyle/>
                    <a:p>
                      <a:r>
                        <a:rPr lang="es-CO" sz="1600"/>
                        <a:t>Mala especificación espacial</a:t>
                      </a:r>
                    </a:p>
                  </a:txBody>
                  <a:tcPr marL="53636" marR="53636" marT="26818" marB="26818" anchor="ctr">
                    <a:lnL>
                      <a:noFill/>
                    </a:lnL>
                    <a:lnR>
                      <a:noFill/>
                    </a:lnR>
                    <a:lnT>
                      <a:noFill/>
                    </a:lnT>
                    <a:lnB>
                      <a:noFill/>
                    </a:lnB>
                  </a:tcPr>
                </a:tc>
                <a:extLst>
                  <a:ext uri="{0D108BD9-81ED-4DB2-BD59-A6C34878D82A}">
                    <a16:rowId xmlns:a16="http://schemas.microsoft.com/office/drawing/2014/main" val="489938911"/>
                  </a:ext>
                </a:extLst>
              </a:tr>
              <a:tr h="1091692">
                <a:tc>
                  <a:txBody>
                    <a:bodyPr/>
                    <a:lstStyle/>
                    <a:p>
                      <a:r>
                        <a:rPr lang="es-CO" sz="1600" b="1" dirty="0"/>
                        <a:t>GWR</a:t>
                      </a:r>
                      <a:endParaRPr lang="es-CO" sz="1600" dirty="0"/>
                    </a:p>
                  </a:txBody>
                  <a:tcPr marL="53636" marR="53636" marT="26818" marB="26818" anchor="ctr">
                    <a:lnL>
                      <a:noFill/>
                    </a:lnL>
                    <a:lnR>
                      <a:noFill/>
                    </a:lnR>
                    <a:lnT>
                      <a:noFill/>
                    </a:lnT>
                    <a:lnB>
                      <a:noFill/>
                    </a:lnB>
                  </a:tcPr>
                </a:tc>
                <a:tc>
                  <a:txBody>
                    <a:bodyPr/>
                    <a:lstStyle/>
                    <a:p>
                      <a:r>
                        <a:rPr lang="es-CO" sz="1600"/>
                        <a:t>Local</a:t>
                      </a:r>
                    </a:p>
                  </a:txBody>
                  <a:tcPr marL="53636" marR="53636" marT="26818" marB="26818" anchor="ctr">
                    <a:lnL>
                      <a:noFill/>
                    </a:lnL>
                    <a:lnR>
                      <a:noFill/>
                    </a:lnR>
                    <a:lnT>
                      <a:noFill/>
                    </a:lnT>
                    <a:lnB>
                      <a:noFill/>
                    </a:lnB>
                  </a:tcPr>
                </a:tc>
                <a:tc>
                  <a:txBody>
                    <a:bodyPr/>
                    <a:lstStyle/>
                    <a:p>
                      <a:r>
                        <a:rPr lang="es-CO" sz="1600"/>
                        <a:t>2486.1</a:t>
                      </a:r>
                    </a:p>
                  </a:txBody>
                  <a:tcPr marL="53636" marR="53636" marT="26818" marB="26818" anchor="ctr">
                    <a:lnL>
                      <a:noFill/>
                    </a:lnL>
                    <a:lnR>
                      <a:noFill/>
                    </a:lnR>
                    <a:lnT>
                      <a:noFill/>
                    </a:lnT>
                    <a:lnB>
                      <a:noFill/>
                    </a:lnB>
                  </a:tcPr>
                </a:tc>
                <a:tc>
                  <a:txBody>
                    <a:bodyPr/>
                    <a:lstStyle/>
                    <a:p>
                      <a:r>
                        <a:rPr lang="es-CO" sz="1600"/>
                        <a:t>0.126</a:t>
                      </a:r>
                    </a:p>
                  </a:txBody>
                  <a:tcPr marL="53636" marR="53636" marT="26818" marB="26818" anchor="ctr">
                    <a:lnL>
                      <a:noFill/>
                    </a:lnL>
                    <a:lnR>
                      <a:noFill/>
                    </a:lnR>
                    <a:lnT>
                      <a:noFill/>
                    </a:lnT>
                    <a:lnB>
                      <a:noFill/>
                    </a:lnB>
                  </a:tcPr>
                </a:tc>
                <a:tc>
                  <a:txBody>
                    <a:bodyPr/>
                    <a:lstStyle/>
                    <a:p>
                      <a:r>
                        <a:rPr lang="es-CO" sz="1600"/>
                        <a:t>—</a:t>
                      </a:r>
                    </a:p>
                  </a:txBody>
                  <a:tcPr marL="53636" marR="53636" marT="26818" marB="26818" anchor="ctr">
                    <a:lnL>
                      <a:noFill/>
                    </a:lnL>
                    <a:lnR>
                      <a:noFill/>
                    </a:lnR>
                    <a:lnT>
                      <a:noFill/>
                    </a:lnT>
                    <a:lnB>
                      <a:noFill/>
                    </a:lnB>
                  </a:tcPr>
                </a:tc>
                <a:tc>
                  <a:txBody>
                    <a:bodyPr/>
                    <a:lstStyle/>
                    <a:p>
                      <a:r>
                        <a:rPr lang="es-CO" sz="1600"/>
                        <a:t>No evaluado</a:t>
                      </a:r>
                    </a:p>
                  </a:txBody>
                  <a:tcPr marL="53636" marR="53636" marT="26818" marB="26818" anchor="ctr">
                    <a:lnL>
                      <a:noFill/>
                    </a:lnL>
                    <a:lnR>
                      <a:noFill/>
                    </a:lnR>
                    <a:lnT>
                      <a:noFill/>
                    </a:lnT>
                    <a:lnB>
                      <a:noFill/>
                    </a:lnB>
                  </a:tcPr>
                </a:tc>
                <a:tc>
                  <a:txBody>
                    <a:bodyPr/>
                    <a:lstStyle/>
                    <a:p>
                      <a:r>
                        <a:rPr lang="es-ES" sz="1600" dirty="0"/>
                        <a:t>Captura variación espacial local, pero débil R² global</a:t>
                      </a:r>
                    </a:p>
                  </a:txBody>
                  <a:tcPr marL="53636" marR="53636" marT="26818" marB="26818" anchor="ctr">
                    <a:lnL>
                      <a:noFill/>
                    </a:lnL>
                    <a:lnR>
                      <a:noFill/>
                    </a:lnR>
                    <a:lnT>
                      <a:noFill/>
                    </a:lnT>
                    <a:lnB>
                      <a:noFill/>
                    </a:lnB>
                  </a:tcPr>
                </a:tc>
                <a:extLst>
                  <a:ext uri="{0D108BD9-81ED-4DB2-BD59-A6C34878D82A}">
                    <a16:rowId xmlns:a16="http://schemas.microsoft.com/office/drawing/2014/main" val="3506550048"/>
                  </a:ext>
                </a:extLst>
              </a:tr>
            </a:tbl>
          </a:graphicData>
        </a:graphic>
      </p:graphicFrame>
    </p:spTree>
    <p:extLst>
      <p:ext uri="{BB962C8B-B14F-4D97-AF65-F5344CB8AC3E}">
        <p14:creationId xmlns:p14="http://schemas.microsoft.com/office/powerpoint/2010/main" val="3361278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27588-8DFC-4D4E-BBB2-749E45BB90C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B3394C3-3624-49FE-B89C-B6DD6C9CCDFD}"/>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4F70A3B3-6BAD-4F8A-8F8B-9EEE34C05827}"/>
              </a:ext>
            </a:extLst>
          </p:cNvPr>
          <p:cNvPicPr>
            <a:picLocks noChangeAspect="1"/>
          </p:cNvPicPr>
          <p:nvPr/>
        </p:nvPicPr>
        <p:blipFill>
          <a:blip r:embed="rId2"/>
          <a:stretch>
            <a:fillRect/>
          </a:stretch>
        </p:blipFill>
        <p:spPr>
          <a:xfrm>
            <a:off x="3067191" y="286603"/>
            <a:ext cx="5824520" cy="5869095"/>
          </a:xfrm>
          <a:prstGeom prst="rect">
            <a:avLst/>
          </a:prstGeom>
        </p:spPr>
      </p:pic>
      <p:pic>
        <p:nvPicPr>
          <p:cNvPr id="11" name="Imagen 10">
            <a:extLst>
              <a:ext uri="{FF2B5EF4-FFF2-40B4-BE49-F238E27FC236}">
                <a16:creationId xmlns:a16="http://schemas.microsoft.com/office/drawing/2014/main" id="{DA325A89-FB74-4C6A-B25E-6095268459DF}"/>
              </a:ext>
            </a:extLst>
          </p:cNvPr>
          <p:cNvPicPr>
            <a:picLocks noChangeAspect="1"/>
          </p:cNvPicPr>
          <p:nvPr/>
        </p:nvPicPr>
        <p:blipFill>
          <a:blip r:embed="rId3"/>
          <a:stretch>
            <a:fillRect/>
          </a:stretch>
        </p:blipFill>
        <p:spPr>
          <a:xfrm>
            <a:off x="2767595" y="0"/>
            <a:ext cx="6656809" cy="6858000"/>
          </a:xfrm>
          <a:prstGeom prst="rect">
            <a:avLst/>
          </a:prstGeom>
        </p:spPr>
      </p:pic>
    </p:spTree>
    <p:extLst>
      <p:ext uri="{BB962C8B-B14F-4D97-AF65-F5344CB8AC3E}">
        <p14:creationId xmlns:p14="http://schemas.microsoft.com/office/powerpoint/2010/main" val="1243660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620EA-A637-4924-8E0C-973AE9334879}"/>
              </a:ext>
            </a:extLst>
          </p:cNvPr>
          <p:cNvSpPr>
            <a:spLocks noGrp="1"/>
          </p:cNvSpPr>
          <p:nvPr>
            <p:ph type="title"/>
          </p:nvPr>
        </p:nvSpPr>
        <p:spPr/>
        <p:txBody>
          <a:bodyPr/>
          <a:lstStyle/>
          <a:p>
            <a:r>
              <a:rPr lang="es-ES" dirty="0"/>
              <a:t>SAR solo Moho</a:t>
            </a:r>
            <a:endParaRPr lang="es-CO" dirty="0"/>
          </a:p>
        </p:txBody>
      </p:sp>
      <p:sp>
        <p:nvSpPr>
          <p:cNvPr id="3" name="Marcador de contenido 2">
            <a:extLst>
              <a:ext uri="{FF2B5EF4-FFF2-40B4-BE49-F238E27FC236}">
                <a16:creationId xmlns:a16="http://schemas.microsoft.com/office/drawing/2014/main" id="{4193EEB1-2469-4432-9D5A-3DB5F9742928}"/>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4F474A0B-4C95-460E-B1AA-DD9726B5FFAD}"/>
              </a:ext>
            </a:extLst>
          </p:cNvPr>
          <p:cNvPicPr>
            <a:picLocks noChangeAspect="1"/>
          </p:cNvPicPr>
          <p:nvPr/>
        </p:nvPicPr>
        <p:blipFill>
          <a:blip r:embed="rId2"/>
          <a:stretch>
            <a:fillRect/>
          </a:stretch>
        </p:blipFill>
        <p:spPr>
          <a:xfrm>
            <a:off x="5208421" y="0"/>
            <a:ext cx="6983579" cy="6858000"/>
          </a:xfrm>
          <a:prstGeom prst="rect">
            <a:avLst/>
          </a:prstGeom>
        </p:spPr>
      </p:pic>
      <p:pic>
        <p:nvPicPr>
          <p:cNvPr id="7" name="Imagen 6">
            <a:extLst>
              <a:ext uri="{FF2B5EF4-FFF2-40B4-BE49-F238E27FC236}">
                <a16:creationId xmlns:a16="http://schemas.microsoft.com/office/drawing/2014/main" id="{26410CA5-7655-4EB5-B28A-4BE171070D41}"/>
              </a:ext>
            </a:extLst>
          </p:cNvPr>
          <p:cNvPicPr>
            <a:picLocks noChangeAspect="1"/>
          </p:cNvPicPr>
          <p:nvPr/>
        </p:nvPicPr>
        <p:blipFill>
          <a:blip r:embed="rId3"/>
          <a:stretch>
            <a:fillRect/>
          </a:stretch>
        </p:blipFill>
        <p:spPr>
          <a:xfrm>
            <a:off x="95953" y="2055813"/>
            <a:ext cx="5112468" cy="3920840"/>
          </a:xfrm>
          <a:prstGeom prst="rect">
            <a:avLst/>
          </a:prstGeom>
        </p:spPr>
      </p:pic>
    </p:spTree>
    <p:extLst>
      <p:ext uri="{BB962C8B-B14F-4D97-AF65-F5344CB8AC3E}">
        <p14:creationId xmlns:p14="http://schemas.microsoft.com/office/powerpoint/2010/main" val="4098967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5B2E-E358-4DB1-B627-359FB9227948}"/>
              </a:ext>
            </a:extLst>
          </p:cNvPr>
          <p:cNvSpPr>
            <a:spLocks noGrp="1"/>
          </p:cNvSpPr>
          <p:nvPr>
            <p:ph type="title"/>
          </p:nvPr>
        </p:nvSpPr>
        <p:spPr/>
        <p:txBody>
          <a:bodyPr/>
          <a:lstStyle/>
          <a:p>
            <a:r>
              <a:rPr lang="es-ES" dirty="0"/>
              <a:t>Conclusiones</a:t>
            </a:r>
            <a:br>
              <a:rPr lang="es-CO" dirty="0"/>
            </a:br>
            <a:endParaRPr lang="es-CO" dirty="0"/>
          </a:p>
        </p:txBody>
      </p:sp>
      <p:sp>
        <p:nvSpPr>
          <p:cNvPr id="3" name="Marcador de contenido 2">
            <a:extLst>
              <a:ext uri="{FF2B5EF4-FFF2-40B4-BE49-F238E27FC236}">
                <a16:creationId xmlns:a16="http://schemas.microsoft.com/office/drawing/2014/main" id="{489DE5DA-2351-4054-BC4D-7EFDC955CD91}"/>
              </a:ext>
            </a:extLst>
          </p:cNvPr>
          <p:cNvSpPr>
            <a:spLocks noGrp="1"/>
          </p:cNvSpPr>
          <p:nvPr>
            <p:ph idx="1"/>
          </p:nvPr>
        </p:nvSpPr>
        <p:spPr/>
        <p:txBody>
          <a:bodyPr>
            <a:normAutofit fontScale="92500" lnSpcReduction="20000"/>
          </a:bodyPr>
          <a:lstStyle/>
          <a:p>
            <a:r>
              <a:rPr lang="es-ES" dirty="0"/>
              <a:t>1. El gradiente geotérmico es el predictor más relevante, mostrando un fuerte efecto negativo sobre la probabilidad de ocurrencia de depósitos. Su influencia fue consistente en todos los modelos aplicados. Esto lo posiciona como variable clave para delimitar zonas desfavorables.</a:t>
            </a:r>
          </a:p>
          <a:p>
            <a:r>
              <a:rPr lang="es-ES" dirty="0"/>
              <a:t>2. La profundidad del Moho (Z) se relaciona positivamente con la mineralización, aunque con menor magnitud. Su efecto varía espacialmente, lo que indica que no opera de forma homogénea en todo el territorio.</a:t>
            </a:r>
          </a:p>
          <a:p>
            <a:r>
              <a:rPr lang="es-ES" dirty="0"/>
              <a:t>3.Los modelos espaciales (SAR, CAR, GWR) mejoran el ajuste respecto a OLS, corrigiendo autocorrelación residual y capturando estructuras espaciales. Esto los hace más adecuados para fenómenos geológicos distribuidos en el espacio.</a:t>
            </a:r>
          </a:p>
          <a:p>
            <a:r>
              <a:rPr lang="es-ES" dirty="0"/>
              <a:t>4. La regresión logística tuvo precisión aceptable (69 %), pero bajo </a:t>
            </a:r>
            <a:r>
              <a:rPr lang="es-ES" dirty="0" err="1"/>
              <a:t>recall</a:t>
            </a:r>
            <a:r>
              <a:rPr lang="es-ES" dirty="0"/>
              <a:t> para la clase de interés (42 %). Esto sugiere limitaciones para identificar correctamente los depósitos reales, con riesgo de omisión.</a:t>
            </a:r>
          </a:p>
          <a:p>
            <a:r>
              <a:rPr lang="es-ES" dirty="0"/>
              <a:t>5.Los coeficientes locales del modelo GWR revelan patrones geográficos útiles, mostrando cómo cambia la influencia de cada variable en el espacio. Esto permite focalizar zonas con mayor potencial exploratorio.</a:t>
            </a:r>
            <a:endParaRPr lang="es-CO" dirty="0"/>
          </a:p>
        </p:txBody>
      </p:sp>
    </p:spTree>
    <p:extLst>
      <p:ext uri="{BB962C8B-B14F-4D97-AF65-F5344CB8AC3E}">
        <p14:creationId xmlns:p14="http://schemas.microsoft.com/office/powerpoint/2010/main" val="461314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1CB3B-278C-42B1-8027-C3264F08C428}"/>
              </a:ext>
            </a:extLst>
          </p:cNvPr>
          <p:cNvSpPr>
            <a:spLocks noGrp="1"/>
          </p:cNvSpPr>
          <p:nvPr>
            <p:ph type="title"/>
          </p:nvPr>
        </p:nvSpPr>
        <p:spPr/>
        <p:txBody>
          <a:bodyPr/>
          <a:lstStyle/>
          <a:p>
            <a:r>
              <a:rPr lang="es-ES" dirty="0"/>
              <a:t>Próximas modificaciones.</a:t>
            </a:r>
            <a:endParaRPr lang="es-CO" dirty="0"/>
          </a:p>
        </p:txBody>
      </p:sp>
      <p:sp>
        <p:nvSpPr>
          <p:cNvPr id="3" name="Marcador de contenido 2">
            <a:extLst>
              <a:ext uri="{FF2B5EF4-FFF2-40B4-BE49-F238E27FC236}">
                <a16:creationId xmlns:a16="http://schemas.microsoft.com/office/drawing/2014/main" id="{91631C9A-BCBB-4B69-82AD-516C1195E7AB}"/>
              </a:ext>
            </a:extLst>
          </p:cNvPr>
          <p:cNvSpPr>
            <a:spLocks noGrp="1"/>
          </p:cNvSpPr>
          <p:nvPr>
            <p:ph idx="1"/>
          </p:nvPr>
        </p:nvSpPr>
        <p:spPr/>
        <p:txBody>
          <a:bodyPr/>
          <a:lstStyle/>
          <a:p>
            <a:pPr marL="457200" indent="-457200">
              <a:buFont typeface="+mj-lt"/>
              <a:buAutoNum type="arabicPeriod"/>
            </a:pPr>
            <a:r>
              <a:rPr lang="es-ES" dirty="0"/>
              <a:t>Evaluar la persistencia de la variable Gradiente Geotérmico en el modelo. </a:t>
            </a:r>
          </a:p>
          <a:p>
            <a:pPr marL="457200" indent="-457200">
              <a:buFont typeface="+mj-lt"/>
              <a:buAutoNum type="arabicPeriod"/>
            </a:pPr>
            <a:r>
              <a:rPr lang="es-ES" dirty="0"/>
              <a:t>Añadir otros elementos dentro de sus covariables. </a:t>
            </a:r>
          </a:p>
          <a:p>
            <a:pPr marL="457200" indent="-457200">
              <a:buFont typeface="+mj-lt"/>
              <a:buAutoNum type="arabicPeriod"/>
            </a:pPr>
            <a:r>
              <a:rPr lang="es-ES" dirty="0"/>
              <a:t>Buscar la variable de anomalía magnetométrica y/o gravimétrica</a:t>
            </a:r>
            <a:endParaRPr lang="es-CO" dirty="0"/>
          </a:p>
        </p:txBody>
      </p:sp>
    </p:spTree>
    <p:extLst>
      <p:ext uri="{BB962C8B-B14F-4D97-AF65-F5344CB8AC3E}">
        <p14:creationId xmlns:p14="http://schemas.microsoft.com/office/powerpoint/2010/main" val="2653920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BCDA9-D0C4-42EA-85EB-340AFA853F9D}"/>
              </a:ext>
            </a:extLst>
          </p:cNvPr>
          <p:cNvSpPr>
            <a:spLocks noGrp="1"/>
          </p:cNvSpPr>
          <p:nvPr>
            <p:ph type="title"/>
          </p:nvPr>
        </p:nvSpPr>
        <p:spPr/>
        <p:txBody>
          <a:bodyPr/>
          <a:lstStyle/>
          <a:p>
            <a:r>
              <a:rPr lang="es-ES" dirty="0"/>
              <a:t>Pregunta</a:t>
            </a:r>
            <a:endParaRPr lang="es-CO" dirty="0"/>
          </a:p>
        </p:txBody>
      </p:sp>
      <p:sp>
        <p:nvSpPr>
          <p:cNvPr id="3" name="Marcador de contenido 2">
            <a:extLst>
              <a:ext uri="{FF2B5EF4-FFF2-40B4-BE49-F238E27FC236}">
                <a16:creationId xmlns:a16="http://schemas.microsoft.com/office/drawing/2014/main" id="{39651F44-A716-435D-BDCB-2978853D8234}"/>
              </a:ext>
            </a:extLst>
          </p:cNvPr>
          <p:cNvSpPr>
            <a:spLocks noGrp="1"/>
          </p:cNvSpPr>
          <p:nvPr>
            <p:ph idx="1"/>
          </p:nvPr>
        </p:nvSpPr>
        <p:spPr/>
        <p:txBody>
          <a:bodyPr>
            <a:normAutofit/>
          </a:bodyPr>
          <a:lstStyle/>
          <a:p>
            <a:pPr marL="0" indent="0">
              <a:buNone/>
            </a:pPr>
            <a:r>
              <a:rPr lang="es-ES" dirty="0"/>
              <a:t>¿Los depósitos minerales en Colombia, relacionados con procesos Ígneo/Metamórficos,  siguen patrones o están asociados a variables que pueden llegar a explicar su distribución y ayudar con su predicción de ubicación?</a:t>
            </a:r>
          </a:p>
          <a:p>
            <a:pPr marL="0" indent="0">
              <a:buNone/>
            </a:pPr>
            <a:r>
              <a:rPr lang="es-ES" dirty="0"/>
              <a:t>Objetivos:</a:t>
            </a:r>
            <a:r>
              <a:rPr lang="es-CO" dirty="0"/>
              <a:t> </a:t>
            </a:r>
          </a:p>
          <a:p>
            <a:pPr marL="0" indent="0">
              <a:buNone/>
            </a:pPr>
            <a:r>
              <a:rPr lang="es-CO" dirty="0"/>
              <a:t>Estudiar la distribución y comportamientos de las manifestaciones minerales de origen Ígneo/Metamórfico.</a:t>
            </a:r>
          </a:p>
          <a:p>
            <a:r>
              <a:rPr lang="es-CO" dirty="0"/>
              <a:t>Entender los patrones en función delas variables previamente mencionadas</a:t>
            </a:r>
          </a:p>
          <a:p>
            <a:r>
              <a:rPr lang="es-CO" dirty="0"/>
              <a:t>Comparar posibles zonas de potencial con las zonas establecidas actualmente. </a:t>
            </a:r>
            <a:endParaRPr lang="es-ES" dirty="0"/>
          </a:p>
        </p:txBody>
      </p:sp>
    </p:spTree>
    <p:extLst>
      <p:ext uri="{BB962C8B-B14F-4D97-AF65-F5344CB8AC3E}">
        <p14:creationId xmlns:p14="http://schemas.microsoft.com/office/powerpoint/2010/main" val="277193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E529C4C-A657-4E60-808D-B9CE258D486B}"/>
              </a:ext>
            </a:extLst>
          </p:cNvPr>
          <p:cNvPicPr>
            <a:picLocks noChangeAspect="1"/>
          </p:cNvPicPr>
          <p:nvPr/>
        </p:nvPicPr>
        <p:blipFill>
          <a:blip r:embed="rId2"/>
          <a:stretch>
            <a:fillRect/>
          </a:stretch>
        </p:blipFill>
        <p:spPr>
          <a:xfrm>
            <a:off x="142875" y="209800"/>
            <a:ext cx="5379620" cy="6061369"/>
          </a:xfrm>
          <a:prstGeom prst="rect">
            <a:avLst/>
          </a:prstGeom>
        </p:spPr>
      </p:pic>
      <p:pic>
        <p:nvPicPr>
          <p:cNvPr id="9" name="Imagen 8">
            <a:extLst>
              <a:ext uri="{FF2B5EF4-FFF2-40B4-BE49-F238E27FC236}">
                <a16:creationId xmlns:a16="http://schemas.microsoft.com/office/drawing/2014/main" id="{46D14AB0-3FA6-4EBE-945A-8BB585A91A8A}"/>
              </a:ext>
            </a:extLst>
          </p:cNvPr>
          <p:cNvPicPr>
            <a:picLocks noChangeAspect="1"/>
          </p:cNvPicPr>
          <p:nvPr/>
        </p:nvPicPr>
        <p:blipFill>
          <a:blip r:embed="rId3"/>
          <a:stretch>
            <a:fillRect/>
          </a:stretch>
        </p:blipFill>
        <p:spPr>
          <a:xfrm>
            <a:off x="6096000" y="209800"/>
            <a:ext cx="5920816" cy="6061369"/>
          </a:xfrm>
          <a:prstGeom prst="rect">
            <a:avLst/>
          </a:prstGeom>
        </p:spPr>
      </p:pic>
    </p:spTree>
    <p:extLst>
      <p:ext uri="{BB962C8B-B14F-4D97-AF65-F5344CB8AC3E}">
        <p14:creationId xmlns:p14="http://schemas.microsoft.com/office/powerpoint/2010/main" val="230141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08D75-E165-4878-8351-1F4AD4D6400D}"/>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BF4DC05-EA50-4843-8CB7-24F5088B0A09}"/>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890E5CF4-EA3D-4B38-BE02-7351F4E5C2E7}"/>
              </a:ext>
            </a:extLst>
          </p:cNvPr>
          <p:cNvPicPr>
            <a:picLocks noChangeAspect="1"/>
          </p:cNvPicPr>
          <p:nvPr/>
        </p:nvPicPr>
        <p:blipFill>
          <a:blip r:embed="rId2"/>
          <a:stretch>
            <a:fillRect/>
          </a:stretch>
        </p:blipFill>
        <p:spPr>
          <a:xfrm>
            <a:off x="1305117" y="246123"/>
            <a:ext cx="4773478" cy="5966847"/>
          </a:xfrm>
          <a:prstGeom prst="rect">
            <a:avLst/>
          </a:prstGeom>
        </p:spPr>
      </p:pic>
      <p:pic>
        <p:nvPicPr>
          <p:cNvPr id="7" name="Imagen 6">
            <a:extLst>
              <a:ext uri="{FF2B5EF4-FFF2-40B4-BE49-F238E27FC236}">
                <a16:creationId xmlns:a16="http://schemas.microsoft.com/office/drawing/2014/main" id="{C4FA2997-4191-4A91-A514-0E7CC16BDBC4}"/>
              </a:ext>
            </a:extLst>
          </p:cNvPr>
          <p:cNvPicPr>
            <a:picLocks noChangeAspect="1"/>
          </p:cNvPicPr>
          <p:nvPr/>
        </p:nvPicPr>
        <p:blipFill>
          <a:blip r:embed="rId3"/>
          <a:stretch>
            <a:fillRect/>
          </a:stretch>
        </p:blipFill>
        <p:spPr>
          <a:xfrm>
            <a:off x="6571442" y="170482"/>
            <a:ext cx="4091391" cy="6042488"/>
          </a:xfrm>
          <a:prstGeom prst="rect">
            <a:avLst/>
          </a:prstGeom>
        </p:spPr>
      </p:pic>
    </p:spTree>
    <p:extLst>
      <p:ext uri="{BB962C8B-B14F-4D97-AF65-F5344CB8AC3E}">
        <p14:creationId xmlns:p14="http://schemas.microsoft.com/office/powerpoint/2010/main" val="259096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6B0E3-1731-42CC-A7E9-7AC9070C134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143C924B-BB9A-4829-AC9F-7F44F7EBE831}"/>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D9DC5976-88DF-4E44-8EDF-260F03342397}"/>
              </a:ext>
            </a:extLst>
          </p:cNvPr>
          <p:cNvPicPr>
            <a:picLocks noChangeAspect="1"/>
          </p:cNvPicPr>
          <p:nvPr/>
        </p:nvPicPr>
        <p:blipFill>
          <a:blip r:embed="rId2"/>
          <a:stretch>
            <a:fillRect/>
          </a:stretch>
        </p:blipFill>
        <p:spPr>
          <a:xfrm>
            <a:off x="241457" y="151210"/>
            <a:ext cx="5619750" cy="2762250"/>
          </a:xfrm>
          <a:prstGeom prst="rect">
            <a:avLst/>
          </a:prstGeom>
        </p:spPr>
      </p:pic>
      <p:pic>
        <p:nvPicPr>
          <p:cNvPr id="7" name="Imagen 6">
            <a:extLst>
              <a:ext uri="{FF2B5EF4-FFF2-40B4-BE49-F238E27FC236}">
                <a16:creationId xmlns:a16="http://schemas.microsoft.com/office/drawing/2014/main" id="{D4CE6938-8F4A-479E-AD7A-67C177BB95D5}"/>
              </a:ext>
            </a:extLst>
          </p:cNvPr>
          <p:cNvPicPr>
            <a:picLocks noChangeAspect="1"/>
          </p:cNvPicPr>
          <p:nvPr/>
        </p:nvPicPr>
        <p:blipFill>
          <a:blip r:embed="rId3"/>
          <a:stretch>
            <a:fillRect/>
          </a:stretch>
        </p:blipFill>
        <p:spPr>
          <a:xfrm>
            <a:off x="406738" y="3429000"/>
            <a:ext cx="5619750" cy="2762250"/>
          </a:xfrm>
          <a:prstGeom prst="rect">
            <a:avLst/>
          </a:prstGeom>
        </p:spPr>
      </p:pic>
      <p:pic>
        <p:nvPicPr>
          <p:cNvPr id="8" name="Imagen 7">
            <a:extLst>
              <a:ext uri="{FF2B5EF4-FFF2-40B4-BE49-F238E27FC236}">
                <a16:creationId xmlns:a16="http://schemas.microsoft.com/office/drawing/2014/main" id="{92B0FD70-F17B-4836-9DF4-FE1D4D32580B}"/>
              </a:ext>
            </a:extLst>
          </p:cNvPr>
          <p:cNvPicPr>
            <a:picLocks noChangeAspect="1"/>
          </p:cNvPicPr>
          <p:nvPr/>
        </p:nvPicPr>
        <p:blipFill>
          <a:blip r:embed="rId4"/>
          <a:stretch>
            <a:fillRect/>
          </a:stretch>
        </p:blipFill>
        <p:spPr>
          <a:xfrm>
            <a:off x="6623231" y="365125"/>
            <a:ext cx="4700912" cy="5722220"/>
          </a:xfrm>
          <a:prstGeom prst="rect">
            <a:avLst/>
          </a:prstGeom>
        </p:spPr>
      </p:pic>
    </p:spTree>
    <p:extLst>
      <p:ext uri="{BB962C8B-B14F-4D97-AF65-F5344CB8AC3E}">
        <p14:creationId xmlns:p14="http://schemas.microsoft.com/office/powerpoint/2010/main" val="22493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134EDA-825A-4D82-9FE0-FDD8D51A7E48}"/>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3C71C1E8-C157-44E7-A634-4BA91B39D07B}"/>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B406C211-CBCB-4C63-B651-30892EF05AC2}"/>
              </a:ext>
            </a:extLst>
          </p:cNvPr>
          <p:cNvPicPr>
            <a:picLocks noChangeAspect="1"/>
          </p:cNvPicPr>
          <p:nvPr/>
        </p:nvPicPr>
        <p:blipFill>
          <a:blip r:embed="rId2"/>
          <a:stretch>
            <a:fillRect/>
          </a:stretch>
        </p:blipFill>
        <p:spPr>
          <a:xfrm>
            <a:off x="6413532" y="0"/>
            <a:ext cx="5780373" cy="6261315"/>
          </a:xfrm>
          <a:prstGeom prst="rect">
            <a:avLst/>
          </a:prstGeom>
        </p:spPr>
      </p:pic>
      <p:pic>
        <p:nvPicPr>
          <p:cNvPr id="9" name="Imagen 8">
            <a:extLst>
              <a:ext uri="{FF2B5EF4-FFF2-40B4-BE49-F238E27FC236}">
                <a16:creationId xmlns:a16="http://schemas.microsoft.com/office/drawing/2014/main" id="{DA34069B-5542-4A1A-BB75-F63849AE0BC8}"/>
              </a:ext>
            </a:extLst>
          </p:cNvPr>
          <p:cNvPicPr>
            <a:picLocks noChangeAspect="1"/>
          </p:cNvPicPr>
          <p:nvPr/>
        </p:nvPicPr>
        <p:blipFill>
          <a:blip r:embed="rId3"/>
          <a:stretch>
            <a:fillRect/>
          </a:stretch>
        </p:blipFill>
        <p:spPr>
          <a:xfrm>
            <a:off x="333375" y="142875"/>
            <a:ext cx="5230517" cy="5965383"/>
          </a:xfrm>
          <a:prstGeom prst="rect">
            <a:avLst/>
          </a:prstGeom>
        </p:spPr>
      </p:pic>
    </p:spTree>
    <p:extLst>
      <p:ext uri="{BB962C8B-B14F-4D97-AF65-F5344CB8AC3E}">
        <p14:creationId xmlns:p14="http://schemas.microsoft.com/office/powerpoint/2010/main" val="1309394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4C4F61-E256-4C2A-8A8A-83870DADCEE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70989585-8426-4EDE-B175-8477113A3B30}"/>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211CBD0D-CF82-43A0-A1D6-C132CA4FDDB4}"/>
              </a:ext>
            </a:extLst>
          </p:cNvPr>
          <p:cNvPicPr>
            <a:picLocks noChangeAspect="1"/>
          </p:cNvPicPr>
          <p:nvPr/>
        </p:nvPicPr>
        <p:blipFill>
          <a:blip r:embed="rId2"/>
          <a:stretch>
            <a:fillRect/>
          </a:stretch>
        </p:blipFill>
        <p:spPr>
          <a:xfrm>
            <a:off x="5972014" y="108488"/>
            <a:ext cx="6096000" cy="6088284"/>
          </a:xfrm>
          <a:prstGeom prst="rect">
            <a:avLst/>
          </a:prstGeom>
        </p:spPr>
      </p:pic>
      <p:pic>
        <p:nvPicPr>
          <p:cNvPr id="9" name="Imagen 8">
            <a:extLst>
              <a:ext uri="{FF2B5EF4-FFF2-40B4-BE49-F238E27FC236}">
                <a16:creationId xmlns:a16="http://schemas.microsoft.com/office/drawing/2014/main" id="{95194571-E0B4-4DDA-BF13-687F80192D0C}"/>
              </a:ext>
            </a:extLst>
          </p:cNvPr>
          <p:cNvPicPr>
            <a:picLocks noChangeAspect="1"/>
          </p:cNvPicPr>
          <p:nvPr/>
        </p:nvPicPr>
        <p:blipFill>
          <a:blip r:embed="rId3"/>
          <a:stretch>
            <a:fillRect/>
          </a:stretch>
        </p:blipFill>
        <p:spPr>
          <a:xfrm>
            <a:off x="184946" y="108488"/>
            <a:ext cx="5425440" cy="6116918"/>
          </a:xfrm>
          <a:prstGeom prst="rect">
            <a:avLst/>
          </a:prstGeom>
        </p:spPr>
      </p:pic>
    </p:spTree>
    <p:extLst>
      <p:ext uri="{BB962C8B-B14F-4D97-AF65-F5344CB8AC3E}">
        <p14:creationId xmlns:p14="http://schemas.microsoft.com/office/powerpoint/2010/main" val="3754860873"/>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804E9D6BB3EE04888AEE80291C67E77" ma:contentTypeVersion="11" ma:contentTypeDescription="Crear nuevo documento." ma:contentTypeScope="" ma:versionID="dba8b4c2031b23e79bf93281324bf4ef">
  <xsd:schema xmlns:xsd="http://www.w3.org/2001/XMLSchema" xmlns:xs="http://www.w3.org/2001/XMLSchema" xmlns:p="http://schemas.microsoft.com/office/2006/metadata/properties" xmlns:ns3="43452519-69a3-4b40-ba34-a01a35af4750" xmlns:ns4="42b9fe23-2534-4502-b8d2-0b2f3a61000a" targetNamespace="http://schemas.microsoft.com/office/2006/metadata/properties" ma:root="true" ma:fieldsID="db182c8e9544a701ae1ddafba5396d77" ns3:_="" ns4:_="">
    <xsd:import namespace="43452519-69a3-4b40-ba34-a01a35af4750"/>
    <xsd:import namespace="42b9fe23-2534-4502-b8d2-0b2f3a61000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52519-69a3-4b40-ba34-a01a35af47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b9fe23-2534-4502-b8d2-0b2f3a61000a"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3452519-69a3-4b40-ba34-a01a35af4750" xsi:nil="true"/>
  </documentManagement>
</p:properties>
</file>

<file path=customXml/itemProps1.xml><?xml version="1.0" encoding="utf-8"?>
<ds:datastoreItem xmlns:ds="http://schemas.openxmlformats.org/officeDocument/2006/customXml" ds:itemID="{2FD6A62E-D17A-4546-B02F-75AEB86B8B4A}">
  <ds:schemaRefs>
    <ds:schemaRef ds:uri="http://schemas.microsoft.com/sharepoint/v3/contenttype/forms"/>
  </ds:schemaRefs>
</ds:datastoreItem>
</file>

<file path=customXml/itemProps2.xml><?xml version="1.0" encoding="utf-8"?>
<ds:datastoreItem xmlns:ds="http://schemas.openxmlformats.org/officeDocument/2006/customXml" ds:itemID="{FE6C0391-82CB-4AC6-87F6-B029BE1894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52519-69a3-4b40-ba34-a01a35af4750"/>
    <ds:schemaRef ds:uri="42b9fe23-2534-4502-b8d2-0b2f3a6100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041B48-44A1-4650-87AC-E5AA9E714AC7}">
  <ds:schemaRefs>
    <ds:schemaRef ds:uri="http://schemas.openxmlformats.org/package/2006/metadata/core-properties"/>
    <ds:schemaRef ds:uri="43452519-69a3-4b40-ba34-a01a35af4750"/>
    <ds:schemaRef ds:uri="http://purl.org/dc/elements/1.1/"/>
    <ds:schemaRef ds:uri="http://www.w3.org/XML/1998/namespace"/>
    <ds:schemaRef ds:uri="http://schemas.microsoft.com/office/2006/documentManagement/types"/>
    <ds:schemaRef ds:uri="http://purl.org/dc/dcmitype/"/>
    <ds:schemaRef ds:uri="http://purl.org/dc/terms/"/>
    <ds:schemaRef ds:uri="http://schemas.microsoft.com/office/infopath/2007/PartnerControls"/>
    <ds:schemaRef ds:uri="42b9fe23-2534-4502-b8d2-0b2f3a6100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Retrospect</Template>
  <TotalTime>1442</TotalTime>
  <Words>2041</Words>
  <Application>Microsoft Office PowerPoint</Application>
  <PresentationFormat>Panorámica</PresentationFormat>
  <Paragraphs>366</Paragraphs>
  <Slides>36</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36</vt:i4>
      </vt:variant>
    </vt:vector>
  </HeadingPairs>
  <TitlesOfParts>
    <vt:vector size="40" baseType="lpstr">
      <vt:lpstr>Arial</vt:lpstr>
      <vt:lpstr>Calibri</vt:lpstr>
      <vt:lpstr>Calibri Light</vt:lpstr>
      <vt:lpstr>Retrospección</vt:lpstr>
      <vt:lpstr>Estudio de la distribución espacial de depósitos Ígneo/Metamórficos en Colombia  </vt:lpstr>
      <vt:lpstr>DF - Eventos</vt:lpstr>
      <vt:lpstr>Variables</vt:lpstr>
      <vt:lpstr>Pregunta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Regresión Logística - Normalización</vt:lpstr>
      <vt:lpstr>Presentación de PowerPoint</vt:lpstr>
      <vt:lpstr>Presentación de PowerPoint</vt:lpstr>
      <vt:lpstr>Presentación de PowerPoint</vt:lpstr>
      <vt:lpstr>Presentación de PowerPoint</vt:lpstr>
      <vt:lpstr>Presentación de PowerPoint</vt:lpstr>
      <vt:lpstr>Modelo SAS</vt:lpstr>
      <vt:lpstr>Presentación de PowerPoint</vt:lpstr>
      <vt:lpstr>Presentación de PowerPoint</vt:lpstr>
      <vt:lpstr>Presentación de PowerPoint</vt:lpstr>
      <vt:lpstr>Presentación de PowerPoint</vt:lpstr>
      <vt:lpstr>Modelo CAR</vt:lpstr>
      <vt:lpstr>Presentación de PowerPoint</vt:lpstr>
      <vt:lpstr>Presentación de PowerPoint</vt:lpstr>
      <vt:lpstr>Modelo OLS</vt:lpstr>
      <vt:lpstr>Modelo GWR</vt:lpstr>
      <vt:lpstr>Mapas de coeficientes locales (GWR)</vt:lpstr>
      <vt:lpstr>Presentación de PowerPoint</vt:lpstr>
      <vt:lpstr>Resumen Métricas de Desempeño por modelos</vt:lpstr>
      <vt:lpstr>Presentación de PowerPoint</vt:lpstr>
      <vt:lpstr>SAR solo Moho</vt:lpstr>
      <vt:lpstr>Conclusiones </vt:lpstr>
      <vt:lpstr>Próximas modificaciones.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Estudio de la distribución espacial de depósitos Ígneo/Metamórficos en Colombia</dc:title>
  <dc:creator>Santiago Cruz</dc:creator>
  <cp:lastModifiedBy>Santiago Cruz</cp:lastModifiedBy>
  <cp:revision>34</cp:revision>
  <dcterms:created xsi:type="dcterms:W3CDTF">2025-05-29T21:47:29Z</dcterms:created>
  <dcterms:modified xsi:type="dcterms:W3CDTF">2025-06-27T20:35:17Z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0x010100B804E9D6BB3EE04888AEE80291C67E77</vt:lpwstr>
  </property>
</Properties>
</file>